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3"/>
  </p:notesMasterIdLst>
  <p:sldIdLst>
    <p:sldId id="256" r:id="rId2"/>
    <p:sldId id="259" r:id="rId3"/>
    <p:sldId id="257" r:id="rId4"/>
    <p:sldId id="258" r:id="rId5"/>
    <p:sldId id="260" r:id="rId6"/>
    <p:sldId id="264" r:id="rId7"/>
    <p:sldId id="267" r:id="rId8"/>
    <p:sldId id="261" r:id="rId9"/>
    <p:sldId id="262" r:id="rId10"/>
    <p:sldId id="263"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838"/>
    <a:srgbClr val="D8C23E"/>
    <a:srgbClr val="222222"/>
    <a:srgbClr val="1515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E98841-2D25-014D-ACCE-7F3AE36F70FB}" v="80" dt="2021-03-08T02:42:28.7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73099"/>
  </p:normalViewPr>
  <p:slideViewPr>
    <p:cSldViewPr snapToGrid="0">
      <p:cViewPr varScale="1">
        <p:scale>
          <a:sx n="60" d="100"/>
          <a:sy n="60" d="100"/>
        </p:scale>
        <p:origin x="1061"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F7DD80-0DBB-9446-848B-258FCFE9B298}" type="datetimeFigureOut">
              <a:rPr lang="en-US" smtClean="0"/>
              <a:t>3/8/2021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DFC440-97BE-7A43-9702-4677C7640404}" type="slidenum">
              <a:rPr lang="en-US" smtClean="0"/>
              <a:t>‹#›</a:t>
            </a:fld>
            <a:endParaRPr lang="en-US"/>
          </a:p>
        </p:txBody>
      </p:sp>
    </p:spTree>
    <p:extLst>
      <p:ext uri="{BB962C8B-B14F-4D97-AF65-F5344CB8AC3E}">
        <p14:creationId xmlns:p14="http://schemas.microsoft.com/office/powerpoint/2010/main" val="2164519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Definition Homicide (FBI): </a:t>
            </a:r>
            <a:r>
              <a:rPr lang="en-US" sz="1200" kern="1200" dirty="0">
                <a:solidFill>
                  <a:schemeClr val="tx1"/>
                </a:solidFill>
                <a:effectLst/>
                <a:latin typeface="+mn-lt"/>
                <a:ea typeface="+mn-ea"/>
                <a:cs typeface="+mn-cs"/>
              </a:rPr>
              <a:t> “willful (nonnegligent) killing of one human being.” </a:t>
            </a:r>
          </a:p>
          <a:p>
            <a:pPr rtl="0" fontAlgn="ctr"/>
            <a:r>
              <a:rPr lang="en-US" sz="1200" kern="1200" dirty="0">
                <a:solidFill>
                  <a:schemeClr val="tx1"/>
                </a:solidFill>
                <a:effectLst/>
                <a:latin typeface="+mn-lt"/>
                <a:ea typeface="+mn-ea"/>
                <a:cs typeface="+mn-cs"/>
              </a:rPr>
              <a:t>All  require the intention to kill, but they differ in terms of the degree of premeditation: </a:t>
            </a:r>
          </a:p>
          <a:p>
            <a:pPr lvl="1" rtl="0" fontAlgn="ctr"/>
            <a:r>
              <a:rPr lang="en-US" sz="1200" b="0" i="0" kern="1200" dirty="0">
                <a:solidFill>
                  <a:schemeClr val="tx1"/>
                </a:solidFill>
                <a:effectLst/>
                <a:latin typeface="+mn-lt"/>
                <a:ea typeface="+mn-ea"/>
                <a:cs typeface="+mn-cs"/>
              </a:rPr>
              <a:t>First Degree: a homicide that is both intentional and premeditated </a:t>
            </a:r>
          </a:p>
          <a:p>
            <a:pPr lvl="1" rtl="0" fontAlgn="ctr"/>
            <a:r>
              <a:rPr lang="en-US" sz="1200" b="0" i="0" kern="1200" dirty="0">
                <a:solidFill>
                  <a:schemeClr val="tx1"/>
                </a:solidFill>
                <a:effectLst/>
                <a:latin typeface="+mn-lt"/>
                <a:ea typeface="+mn-ea"/>
                <a:cs typeface="+mn-cs"/>
              </a:rPr>
              <a:t>Second Degree: the killing is intentional but lacks premeditation, because a person is provoked under circumstances likely to provoke any reasonable person and kills in the “heat of passion,” </a:t>
            </a:r>
          </a:p>
          <a:p>
            <a:pPr lvl="1" rtl="0" fontAlgn="ctr"/>
            <a:r>
              <a:rPr lang="en-US" sz="1200" b="0" i="0" kern="1200" dirty="0">
                <a:solidFill>
                  <a:schemeClr val="tx1"/>
                </a:solidFill>
                <a:effectLst/>
                <a:latin typeface="+mn-lt"/>
                <a:ea typeface="+mn-ea"/>
                <a:cs typeface="+mn-cs"/>
              </a:rPr>
              <a:t>Voluntary Manslaughter: depending on the degree of the mitigating circumstances</a:t>
            </a:r>
          </a:p>
          <a:p>
            <a:endParaRPr lang="en-US" dirty="0"/>
          </a:p>
        </p:txBody>
      </p:sp>
      <p:sp>
        <p:nvSpPr>
          <p:cNvPr id="4" name="Slide Number Placeholder 3"/>
          <p:cNvSpPr>
            <a:spLocks noGrp="1"/>
          </p:cNvSpPr>
          <p:nvPr>
            <p:ph type="sldNum" sz="quarter" idx="5"/>
          </p:nvPr>
        </p:nvSpPr>
        <p:spPr/>
        <p:txBody>
          <a:bodyPr/>
          <a:lstStyle/>
          <a:p>
            <a:fld id="{5EDFC440-97BE-7A43-9702-4677C7640404}" type="slidenum">
              <a:rPr lang="en-US" smtClean="0"/>
              <a:t>5</a:t>
            </a:fld>
            <a:endParaRPr lang="en-US"/>
          </a:p>
        </p:txBody>
      </p:sp>
    </p:spTree>
    <p:extLst>
      <p:ext uri="{BB962C8B-B14F-4D97-AF65-F5344CB8AC3E}">
        <p14:creationId xmlns:p14="http://schemas.microsoft.com/office/powerpoint/2010/main" val="3630984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FC440-97BE-7A43-9702-4677C7640404}" type="slidenum">
              <a:rPr lang="en-US" smtClean="0"/>
              <a:t>7</a:t>
            </a:fld>
            <a:endParaRPr lang="en-US"/>
          </a:p>
        </p:txBody>
      </p:sp>
    </p:spTree>
    <p:extLst>
      <p:ext uri="{BB962C8B-B14F-4D97-AF65-F5344CB8AC3E}">
        <p14:creationId xmlns:p14="http://schemas.microsoft.com/office/powerpoint/2010/main" val="886738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46A9D-DB58-0B4C-A650-00EDBC3085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F7CBF3-7A1A-ED4E-9129-9B18134AE5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659DFD-70DA-B44E-A1E2-E216CC97EA70}"/>
              </a:ext>
            </a:extLst>
          </p:cNvPr>
          <p:cNvSpPr>
            <a:spLocks noGrp="1"/>
          </p:cNvSpPr>
          <p:nvPr>
            <p:ph type="dt" sz="half" idx="10"/>
          </p:nvPr>
        </p:nvSpPr>
        <p:spPr/>
        <p:txBody>
          <a:bodyPr/>
          <a:lstStyle/>
          <a:p>
            <a:fld id="{B584E8DE-2D2E-429B-9B48-B77D08C73E2F}" type="datetimeFigureOut">
              <a:rPr lang="en-US" smtClean="0"/>
              <a:t>3/8/2021</a:t>
            </a:fld>
            <a:endParaRPr lang="en-US"/>
          </a:p>
        </p:txBody>
      </p:sp>
      <p:sp>
        <p:nvSpPr>
          <p:cNvPr id="5" name="Footer Placeholder 4">
            <a:extLst>
              <a:ext uri="{FF2B5EF4-FFF2-40B4-BE49-F238E27FC236}">
                <a16:creationId xmlns:a16="http://schemas.microsoft.com/office/drawing/2014/main" id="{C5112186-EAF9-7D42-A32D-D4B49EEBF3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DE77C3-9A98-FB4D-8814-7911E5376179}"/>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3389461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1172B-EFF8-5F42-A02D-B78D46815A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CCC644-0F58-7A41-99F1-EC8DAB9DC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FA537C-AA5A-7C41-B8D6-A005C4BC2E84}"/>
              </a:ext>
            </a:extLst>
          </p:cNvPr>
          <p:cNvSpPr>
            <a:spLocks noGrp="1"/>
          </p:cNvSpPr>
          <p:nvPr>
            <p:ph type="dt" sz="half" idx="10"/>
          </p:nvPr>
        </p:nvSpPr>
        <p:spPr/>
        <p:txBody>
          <a:bodyPr/>
          <a:lstStyle/>
          <a:p>
            <a:fld id="{B584E8DE-2D2E-429B-9B48-B77D08C73E2F}" type="datetimeFigureOut">
              <a:rPr lang="en-US" smtClean="0"/>
              <a:t>3/8/2021</a:t>
            </a:fld>
            <a:endParaRPr lang="en-US"/>
          </a:p>
        </p:txBody>
      </p:sp>
      <p:sp>
        <p:nvSpPr>
          <p:cNvPr id="5" name="Footer Placeholder 4">
            <a:extLst>
              <a:ext uri="{FF2B5EF4-FFF2-40B4-BE49-F238E27FC236}">
                <a16:creationId xmlns:a16="http://schemas.microsoft.com/office/drawing/2014/main" id="{E906FA68-F158-C54B-8770-482D4BF617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F3E014-A32A-7048-ACF7-B10CCCD60B27}"/>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3277926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A32F7-8495-B843-8709-603D0FF765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8C16BD-8639-DB4F-9610-82420B6FA5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7063EA-8F39-4141-8BC2-20E6B0CC027C}"/>
              </a:ext>
            </a:extLst>
          </p:cNvPr>
          <p:cNvSpPr>
            <a:spLocks noGrp="1"/>
          </p:cNvSpPr>
          <p:nvPr>
            <p:ph type="dt" sz="half" idx="10"/>
          </p:nvPr>
        </p:nvSpPr>
        <p:spPr/>
        <p:txBody>
          <a:bodyPr/>
          <a:lstStyle/>
          <a:p>
            <a:fld id="{B584E8DE-2D2E-429B-9B48-B77D08C73E2F}" type="datetimeFigureOut">
              <a:rPr lang="en-US" smtClean="0"/>
              <a:t>3/8/2021</a:t>
            </a:fld>
            <a:endParaRPr lang="en-US"/>
          </a:p>
        </p:txBody>
      </p:sp>
      <p:sp>
        <p:nvSpPr>
          <p:cNvPr id="5" name="Footer Placeholder 4">
            <a:extLst>
              <a:ext uri="{FF2B5EF4-FFF2-40B4-BE49-F238E27FC236}">
                <a16:creationId xmlns:a16="http://schemas.microsoft.com/office/drawing/2014/main" id="{AED56B03-1149-3E47-BA17-CE0E609BD4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B45D-8194-6E41-B2E8-4B1014E4A0CE}"/>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2778274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BF79-7DCC-0B4C-990F-956256517D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0C4BA5-5110-3445-981D-5D9E8CE7F0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A3DEB-3FEE-BB40-BC17-E0F2ADA102E0}"/>
              </a:ext>
            </a:extLst>
          </p:cNvPr>
          <p:cNvSpPr>
            <a:spLocks noGrp="1"/>
          </p:cNvSpPr>
          <p:nvPr>
            <p:ph type="dt" sz="half" idx="10"/>
          </p:nvPr>
        </p:nvSpPr>
        <p:spPr/>
        <p:txBody>
          <a:bodyPr/>
          <a:lstStyle/>
          <a:p>
            <a:fld id="{B584E8DE-2D2E-429B-9B48-B77D08C73E2F}" type="datetimeFigureOut">
              <a:rPr lang="en-US" smtClean="0"/>
              <a:t>3/8/2021</a:t>
            </a:fld>
            <a:endParaRPr lang="en-US"/>
          </a:p>
        </p:txBody>
      </p:sp>
      <p:sp>
        <p:nvSpPr>
          <p:cNvPr id="5" name="Footer Placeholder 4">
            <a:extLst>
              <a:ext uri="{FF2B5EF4-FFF2-40B4-BE49-F238E27FC236}">
                <a16:creationId xmlns:a16="http://schemas.microsoft.com/office/drawing/2014/main" id="{F38137A9-2050-8D4D-BE1E-7303BFE798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2F310-A6EE-8D41-9582-6310537672A0}"/>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2190632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330F-F29E-0446-A2A0-0D5403EEE7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66E29C-D6CE-1448-8E17-6B02558F7F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C82C61-6482-FD4D-B110-213DE1612E54}"/>
              </a:ext>
            </a:extLst>
          </p:cNvPr>
          <p:cNvSpPr>
            <a:spLocks noGrp="1"/>
          </p:cNvSpPr>
          <p:nvPr>
            <p:ph type="dt" sz="half" idx="10"/>
          </p:nvPr>
        </p:nvSpPr>
        <p:spPr/>
        <p:txBody>
          <a:bodyPr/>
          <a:lstStyle/>
          <a:p>
            <a:fld id="{B584E8DE-2D2E-429B-9B48-B77D08C73E2F}" type="datetimeFigureOut">
              <a:rPr lang="en-US" smtClean="0"/>
              <a:t>3/8/2021</a:t>
            </a:fld>
            <a:endParaRPr lang="en-US"/>
          </a:p>
        </p:txBody>
      </p:sp>
      <p:sp>
        <p:nvSpPr>
          <p:cNvPr id="5" name="Footer Placeholder 4">
            <a:extLst>
              <a:ext uri="{FF2B5EF4-FFF2-40B4-BE49-F238E27FC236}">
                <a16:creationId xmlns:a16="http://schemas.microsoft.com/office/drawing/2014/main" id="{8EF01046-F5B0-4B49-9045-F45F2BD8E9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D28DD4-B7D5-3448-8046-ED021763B026}"/>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3635443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CC7B0-19DC-4143-A0A2-19F3C1E55E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4DBD0-3488-7B45-A290-BB92C86E00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D690B0-C00B-904B-9B93-44853DD38C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D63EDF-7C58-044D-9EAE-C880456CA071}"/>
              </a:ext>
            </a:extLst>
          </p:cNvPr>
          <p:cNvSpPr>
            <a:spLocks noGrp="1"/>
          </p:cNvSpPr>
          <p:nvPr>
            <p:ph type="dt" sz="half" idx="10"/>
          </p:nvPr>
        </p:nvSpPr>
        <p:spPr/>
        <p:txBody>
          <a:bodyPr/>
          <a:lstStyle/>
          <a:p>
            <a:fld id="{B584E8DE-2D2E-429B-9B48-B77D08C73E2F}" type="datetimeFigureOut">
              <a:rPr lang="en-US" smtClean="0"/>
              <a:t>3/8/2021</a:t>
            </a:fld>
            <a:endParaRPr lang="en-US"/>
          </a:p>
        </p:txBody>
      </p:sp>
      <p:sp>
        <p:nvSpPr>
          <p:cNvPr id="6" name="Footer Placeholder 5">
            <a:extLst>
              <a:ext uri="{FF2B5EF4-FFF2-40B4-BE49-F238E27FC236}">
                <a16:creationId xmlns:a16="http://schemas.microsoft.com/office/drawing/2014/main" id="{311B8AA9-2243-1E40-907A-BC80F011AE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7E317D-9DE3-9647-A96E-BF28C6BA1FF4}"/>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1897019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8088-D4D0-5D4C-8FEB-A4F06827B4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481ACF-687D-084D-82B4-A6148DBED6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CDD1BB-C68E-CD4A-8C9C-1C7506A048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C63E51-4AF0-6D4A-BDAF-4E326320C2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8CEE91-31FE-944B-AD4E-0BCBF3E464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A7927A-F3BE-5242-BA6E-81455295E02F}"/>
              </a:ext>
            </a:extLst>
          </p:cNvPr>
          <p:cNvSpPr>
            <a:spLocks noGrp="1"/>
          </p:cNvSpPr>
          <p:nvPr>
            <p:ph type="dt" sz="half" idx="10"/>
          </p:nvPr>
        </p:nvSpPr>
        <p:spPr/>
        <p:txBody>
          <a:bodyPr/>
          <a:lstStyle/>
          <a:p>
            <a:fld id="{B584E8DE-2D2E-429B-9B48-B77D08C73E2F}" type="datetimeFigureOut">
              <a:rPr lang="en-US" smtClean="0"/>
              <a:t>3/8/2021</a:t>
            </a:fld>
            <a:endParaRPr lang="en-US"/>
          </a:p>
        </p:txBody>
      </p:sp>
      <p:sp>
        <p:nvSpPr>
          <p:cNvPr id="8" name="Footer Placeholder 7">
            <a:extLst>
              <a:ext uri="{FF2B5EF4-FFF2-40B4-BE49-F238E27FC236}">
                <a16:creationId xmlns:a16="http://schemas.microsoft.com/office/drawing/2014/main" id="{4C929843-C5A5-AC43-A2CA-8F357ADF0C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C9211A-2F74-4245-BCB5-E8C01FF23532}"/>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2424647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338EF-2A14-0747-B065-952BC2F206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1744C2-46F7-0244-9068-041219B3A90C}"/>
              </a:ext>
            </a:extLst>
          </p:cNvPr>
          <p:cNvSpPr>
            <a:spLocks noGrp="1"/>
          </p:cNvSpPr>
          <p:nvPr>
            <p:ph type="dt" sz="half" idx="10"/>
          </p:nvPr>
        </p:nvSpPr>
        <p:spPr/>
        <p:txBody>
          <a:bodyPr/>
          <a:lstStyle/>
          <a:p>
            <a:fld id="{B584E8DE-2D2E-429B-9B48-B77D08C73E2F}" type="datetimeFigureOut">
              <a:rPr lang="en-US" smtClean="0"/>
              <a:t>3/8/2021</a:t>
            </a:fld>
            <a:endParaRPr lang="en-US"/>
          </a:p>
        </p:txBody>
      </p:sp>
      <p:sp>
        <p:nvSpPr>
          <p:cNvPr id="4" name="Footer Placeholder 3">
            <a:extLst>
              <a:ext uri="{FF2B5EF4-FFF2-40B4-BE49-F238E27FC236}">
                <a16:creationId xmlns:a16="http://schemas.microsoft.com/office/drawing/2014/main" id="{209A0B27-8CB3-7849-9AA9-8E0F35D246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30C511-A6FF-0F40-A0E1-15BB50446395}"/>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2302168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5D7CC0-4BC5-2B43-836C-69D62ABDFB35}"/>
              </a:ext>
            </a:extLst>
          </p:cNvPr>
          <p:cNvSpPr>
            <a:spLocks noGrp="1"/>
          </p:cNvSpPr>
          <p:nvPr>
            <p:ph type="dt" sz="half" idx="10"/>
          </p:nvPr>
        </p:nvSpPr>
        <p:spPr/>
        <p:txBody>
          <a:bodyPr/>
          <a:lstStyle/>
          <a:p>
            <a:fld id="{B584E8DE-2D2E-429B-9B48-B77D08C73E2F}" type="datetimeFigureOut">
              <a:rPr lang="en-US" smtClean="0"/>
              <a:t>3/8/2021</a:t>
            </a:fld>
            <a:endParaRPr lang="en-US"/>
          </a:p>
        </p:txBody>
      </p:sp>
      <p:sp>
        <p:nvSpPr>
          <p:cNvPr id="3" name="Footer Placeholder 2">
            <a:extLst>
              <a:ext uri="{FF2B5EF4-FFF2-40B4-BE49-F238E27FC236}">
                <a16:creationId xmlns:a16="http://schemas.microsoft.com/office/drawing/2014/main" id="{F536D62C-0400-0847-834D-A7FD93858B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B8E71F-52F7-A745-A022-252AACDCB75F}"/>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241250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7755D-7574-4F45-B7C9-4B9551F737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F0E429-80AA-DB4A-BB5E-5B85E0AB5C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DF6C92-56D6-EC43-AD6C-EA53F51503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DEB3B6-FE53-D54F-B119-579765BE21C6}"/>
              </a:ext>
            </a:extLst>
          </p:cNvPr>
          <p:cNvSpPr>
            <a:spLocks noGrp="1"/>
          </p:cNvSpPr>
          <p:nvPr>
            <p:ph type="dt" sz="half" idx="10"/>
          </p:nvPr>
        </p:nvSpPr>
        <p:spPr/>
        <p:txBody>
          <a:bodyPr/>
          <a:lstStyle/>
          <a:p>
            <a:fld id="{B584E8DE-2D2E-429B-9B48-B77D08C73E2F}" type="datetimeFigureOut">
              <a:rPr lang="en-US" smtClean="0"/>
              <a:t>3/8/2021</a:t>
            </a:fld>
            <a:endParaRPr lang="en-US"/>
          </a:p>
        </p:txBody>
      </p:sp>
      <p:sp>
        <p:nvSpPr>
          <p:cNvPr id="6" name="Footer Placeholder 5">
            <a:extLst>
              <a:ext uri="{FF2B5EF4-FFF2-40B4-BE49-F238E27FC236}">
                <a16:creationId xmlns:a16="http://schemas.microsoft.com/office/drawing/2014/main" id="{FFEC1670-B911-8E49-9972-F1570388B9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235440-EED8-BC4B-993D-EDAA8918B976}"/>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186594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6CE57-5560-7F4F-983A-D2295FC1B2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3201C8-4F07-4F4A-A1CF-69243CED01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BF12D6-9A8A-334D-92D5-716A3E69E6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B825AA-7B3D-B04B-9AB1-209CFFCF15F4}"/>
              </a:ext>
            </a:extLst>
          </p:cNvPr>
          <p:cNvSpPr>
            <a:spLocks noGrp="1"/>
          </p:cNvSpPr>
          <p:nvPr>
            <p:ph type="dt" sz="half" idx="10"/>
          </p:nvPr>
        </p:nvSpPr>
        <p:spPr/>
        <p:txBody>
          <a:bodyPr/>
          <a:lstStyle/>
          <a:p>
            <a:fld id="{B584E8DE-2D2E-429B-9B48-B77D08C73E2F}" type="datetimeFigureOut">
              <a:rPr lang="en-US" smtClean="0"/>
              <a:t>3/8/2021</a:t>
            </a:fld>
            <a:endParaRPr lang="en-US"/>
          </a:p>
        </p:txBody>
      </p:sp>
      <p:sp>
        <p:nvSpPr>
          <p:cNvPr id="6" name="Footer Placeholder 5">
            <a:extLst>
              <a:ext uri="{FF2B5EF4-FFF2-40B4-BE49-F238E27FC236}">
                <a16:creationId xmlns:a16="http://schemas.microsoft.com/office/drawing/2014/main" id="{249A77FC-8DA4-1941-A0CE-B594099522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0409BC-A73B-D84C-B950-E2898EA8F9C0}"/>
              </a:ext>
            </a:extLst>
          </p:cNvPr>
          <p:cNvSpPr>
            <a:spLocks noGrp="1"/>
          </p:cNvSpPr>
          <p:nvPr>
            <p:ph type="sldNum" sz="quarter" idx="12"/>
          </p:nvPr>
        </p:nvSpPr>
        <p:spPr/>
        <p:txBody>
          <a:bodyPr/>
          <a:lstStyle/>
          <a:p>
            <a:fld id="{926748B3-FF5F-4265-84E9-706FBAA8C38B}" type="slidenum">
              <a:rPr lang="en-US" smtClean="0"/>
              <a:t>‹#›</a:t>
            </a:fld>
            <a:endParaRPr lang="en-US"/>
          </a:p>
        </p:txBody>
      </p:sp>
    </p:spTree>
    <p:extLst>
      <p:ext uri="{BB962C8B-B14F-4D97-AF65-F5344CB8AC3E}">
        <p14:creationId xmlns:p14="http://schemas.microsoft.com/office/powerpoint/2010/main" val="933959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C42594-7BCD-7345-96EE-74C0B5E9A5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5B1500-8039-4D4E-BBFD-900A3698D8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28704A-BECF-6D4E-8BF5-47C6653823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84E8DE-2D2E-429B-9B48-B77D08C73E2F}" type="datetimeFigureOut">
              <a:rPr lang="en-US" smtClean="0"/>
              <a:t>3/8/2021</a:t>
            </a:fld>
            <a:endParaRPr lang="en-US"/>
          </a:p>
        </p:txBody>
      </p:sp>
      <p:sp>
        <p:nvSpPr>
          <p:cNvPr id="5" name="Footer Placeholder 4">
            <a:extLst>
              <a:ext uri="{FF2B5EF4-FFF2-40B4-BE49-F238E27FC236}">
                <a16:creationId xmlns:a16="http://schemas.microsoft.com/office/drawing/2014/main" id="{2716059D-B485-6744-B65E-741ED05814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13CC0A-4223-1F4C-8052-DCC5A89871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6748B3-FF5F-4265-84E9-706FBAA8C38B}" type="slidenum">
              <a:rPr lang="en-US" smtClean="0"/>
              <a:t>‹#›</a:t>
            </a:fld>
            <a:endParaRPr lang="en-US"/>
          </a:p>
        </p:txBody>
      </p:sp>
    </p:spTree>
    <p:extLst>
      <p:ext uri="{BB962C8B-B14F-4D97-AF65-F5344CB8AC3E}">
        <p14:creationId xmlns:p14="http://schemas.microsoft.com/office/powerpoint/2010/main" val="378302147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13.jpeg"/><Relationship Id="rId12"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6.png"/><Relationship Id="rId5" Type="http://schemas.openxmlformats.org/officeDocument/2006/relationships/image" Target="../media/image11.jpeg"/><Relationship Id="rId10" Type="http://schemas.openxmlformats.org/officeDocument/2006/relationships/image" Target="../media/image15.png"/><Relationship Id="rId4" Type="http://schemas.microsoft.com/office/2007/relationships/hdphoto" Target="../media/hdphoto3.wdp"/><Relationship Id="rId9" Type="http://schemas.microsoft.com/office/2007/relationships/hdphoto" Target="../media/hdphoto6.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5.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A picture containing text&#10;&#10;Description automatically generated">
            <a:extLst>
              <a:ext uri="{FF2B5EF4-FFF2-40B4-BE49-F238E27FC236}">
                <a16:creationId xmlns:a16="http://schemas.microsoft.com/office/drawing/2014/main" id="{1F1B6173-0D53-4DF6-AD6C-70928C7E806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85257"/>
            <a:ext cx="12192000" cy="8126984"/>
          </a:xfrm>
          <a:prstGeom prst="rect">
            <a:avLst/>
          </a:prstGeom>
        </p:spPr>
      </p:pic>
      <p:pic>
        <p:nvPicPr>
          <p:cNvPr id="8" name="Picture 7">
            <a:extLst>
              <a:ext uri="{FF2B5EF4-FFF2-40B4-BE49-F238E27FC236}">
                <a16:creationId xmlns:a16="http://schemas.microsoft.com/office/drawing/2014/main" id="{163C8AF3-921E-4733-B45D-6C5564BB09CB}"/>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215" r="1203"/>
          <a:stretch/>
        </p:blipFill>
        <p:spPr>
          <a:xfrm>
            <a:off x="0" y="481462"/>
            <a:ext cx="12192000" cy="947752"/>
          </a:xfrm>
          <a:prstGeom prst="rect">
            <a:avLst/>
          </a:prstGeom>
        </p:spPr>
      </p:pic>
      <p:sp>
        <p:nvSpPr>
          <p:cNvPr id="9" name="TextBox 8">
            <a:extLst>
              <a:ext uri="{FF2B5EF4-FFF2-40B4-BE49-F238E27FC236}">
                <a16:creationId xmlns:a16="http://schemas.microsoft.com/office/drawing/2014/main" id="{C8AA6745-336A-4670-9DAB-D4D3EAC9E0FA}"/>
              </a:ext>
            </a:extLst>
          </p:cNvPr>
          <p:cNvSpPr txBox="1"/>
          <p:nvPr/>
        </p:nvSpPr>
        <p:spPr>
          <a:xfrm>
            <a:off x="2235454" y="632172"/>
            <a:ext cx="8099718" cy="646331"/>
          </a:xfrm>
          <a:prstGeom prst="rect">
            <a:avLst/>
          </a:prstGeom>
          <a:noFill/>
        </p:spPr>
        <p:txBody>
          <a:bodyPr wrap="none" rtlCol="0">
            <a:spAutoFit/>
          </a:bodyPr>
          <a:lstStyle/>
          <a:p>
            <a:pPr algn="ctr"/>
            <a:r>
              <a:rPr lang="en-US" sz="3600" b="1" dirty="0"/>
              <a:t>Factors affecting homicide rates in the US</a:t>
            </a:r>
          </a:p>
        </p:txBody>
      </p:sp>
      <p:sp>
        <p:nvSpPr>
          <p:cNvPr id="35" name="TextBox 34">
            <a:extLst>
              <a:ext uri="{FF2B5EF4-FFF2-40B4-BE49-F238E27FC236}">
                <a16:creationId xmlns:a16="http://schemas.microsoft.com/office/drawing/2014/main" id="{B1CF678B-2B61-4EBF-81D3-CB2CEE926F38}"/>
              </a:ext>
            </a:extLst>
          </p:cNvPr>
          <p:cNvSpPr txBox="1"/>
          <p:nvPr/>
        </p:nvSpPr>
        <p:spPr>
          <a:xfrm>
            <a:off x="8601075" y="4868433"/>
            <a:ext cx="2083519" cy="1508105"/>
          </a:xfrm>
          <a:prstGeom prst="rect">
            <a:avLst/>
          </a:prstGeom>
          <a:solidFill>
            <a:srgbClr val="3B3838">
              <a:alpha val="36863"/>
            </a:srgbClr>
          </a:solidFill>
        </p:spPr>
        <p:txBody>
          <a:bodyPr wrap="none" rtlCol="0">
            <a:spAutoFit/>
          </a:bodyPr>
          <a:lstStyle/>
          <a:p>
            <a:r>
              <a:rPr lang="en-US" sz="2000" b="1" u="sng" dirty="0">
                <a:solidFill>
                  <a:srgbClr val="D8C23E"/>
                </a:solidFill>
              </a:rPr>
              <a:t>Presented By:</a:t>
            </a:r>
          </a:p>
          <a:p>
            <a:endParaRPr lang="en-US" b="1" dirty="0">
              <a:solidFill>
                <a:srgbClr val="D8C23E"/>
              </a:solidFill>
            </a:endParaRPr>
          </a:p>
          <a:p>
            <a:r>
              <a:rPr lang="en-US" b="1" dirty="0" err="1">
                <a:solidFill>
                  <a:srgbClr val="D8C23E"/>
                </a:solidFill>
              </a:rPr>
              <a:t>Jesid</a:t>
            </a:r>
            <a:r>
              <a:rPr lang="en-US" b="1" dirty="0">
                <a:solidFill>
                  <a:srgbClr val="D8C23E"/>
                </a:solidFill>
              </a:rPr>
              <a:t> Acosta</a:t>
            </a:r>
          </a:p>
          <a:p>
            <a:r>
              <a:rPr lang="en-US" b="1" dirty="0">
                <a:solidFill>
                  <a:srgbClr val="D8C23E"/>
                </a:solidFill>
              </a:rPr>
              <a:t>Hammad  Muniem</a:t>
            </a:r>
          </a:p>
          <a:p>
            <a:r>
              <a:rPr lang="en-US" b="1" dirty="0" err="1">
                <a:solidFill>
                  <a:srgbClr val="D8C23E"/>
                </a:solidFill>
              </a:rPr>
              <a:t>Kavin</a:t>
            </a:r>
            <a:r>
              <a:rPr lang="en-US" b="1" dirty="0">
                <a:solidFill>
                  <a:srgbClr val="D8C23E"/>
                </a:solidFill>
              </a:rPr>
              <a:t> </a:t>
            </a:r>
            <a:r>
              <a:rPr lang="en-US" b="1" dirty="0" err="1">
                <a:solidFill>
                  <a:srgbClr val="D8C23E"/>
                </a:solidFill>
              </a:rPr>
              <a:t>Veerapandian</a:t>
            </a:r>
            <a:endParaRPr lang="en-US" b="1" dirty="0">
              <a:solidFill>
                <a:srgbClr val="D8C23E"/>
              </a:solidFill>
            </a:endParaRPr>
          </a:p>
        </p:txBody>
      </p:sp>
    </p:spTree>
    <p:extLst>
      <p:ext uri="{BB962C8B-B14F-4D97-AF65-F5344CB8AC3E}">
        <p14:creationId xmlns:p14="http://schemas.microsoft.com/office/powerpoint/2010/main" val="3642869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0720634-BE8D-41BE-8E6D-C44DF6E58F4E}"/>
              </a:ext>
            </a:extLst>
          </p:cNvPr>
          <p:cNvSpPr txBox="1"/>
          <p:nvPr/>
        </p:nvSpPr>
        <p:spPr>
          <a:xfrm>
            <a:off x="170918" y="512748"/>
            <a:ext cx="4163127"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Predictor Variables - 3</a:t>
            </a:r>
          </a:p>
        </p:txBody>
      </p:sp>
      <p:graphicFrame>
        <p:nvGraphicFramePr>
          <p:cNvPr id="4" name="Table 3">
            <a:extLst>
              <a:ext uri="{FF2B5EF4-FFF2-40B4-BE49-F238E27FC236}">
                <a16:creationId xmlns:a16="http://schemas.microsoft.com/office/drawing/2014/main" id="{8F4D2E0B-91FA-4C7E-8A5F-089627C55F60}"/>
              </a:ext>
            </a:extLst>
          </p:cNvPr>
          <p:cNvGraphicFramePr>
            <a:graphicFrameLocks noGrp="1"/>
          </p:cNvGraphicFramePr>
          <p:nvPr>
            <p:extLst>
              <p:ext uri="{D42A27DB-BD31-4B8C-83A1-F6EECF244321}">
                <p14:modId xmlns:p14="http://schemas.microsoft.com/office/powerpoint/2010/main" val="2956870390"/>
              </p:ext>
            </p:extLst>
          </p:nvPr>
        </p:nvGraphicFramePr>
        <p:xfrm>
          <a:off x="266700" y="1116448"/>
          <a:ext cx="11324833" cy="5184882"/>
        </p:xfrm>
        <a:graphic>
          <a:graphicData uri="http://schemas.openxmlformats.org/drawingml/2006/table">
            <a:tbl>
              <a:tblPr>
                <a:tableStyleId>{8799B23B-EC83-4686-B30A-512413B5E67A}</a:tableStyleId>
              </a:tblPr>
              <a:tblGrid>
                <a:gridCol w="1804819">
                  <a:extLst>
                    <a:ext uri="{9D8B030D-6E8A-4147-A177-3AD203B41FA5}">
                      <a16:colId xmlns:a16="http://schemas.microsoft.com/office/drawing/2014/main" val="3015941909"/>
                    </a:ext>
                  </a:extLst>
                </a:gridCol>
                <a:gridCol w="999858">
                  <a:extLst>
                    <a:ext uri="{9D8B030D-6E8A-4147-A177-3AD203B41FA5}">
                      <a16:colId xmlns:a16="http://schemas.microsoft.com/office/drawing/2014/main" val="871257312"/>
                    </a:ext>
                  </a:extLst>
                </a:gridCol>
                <a:gridCol w="8520156">
                  <a:extLst>
                    <a:ext uri="{9D8B030D-6E8A-4147-A177-3AD203B41FA5}">
                      <a16:colId xmlns:a16="http://schemas.microsoft.com/office/drawing/2014/main" val="2930343454"/>
                    </a:ext>
                  </a:extLst>
                </a:gridCol>
              </a:tblGrid>
              <a:tr h="512327">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Name</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Effect</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Rationale</a:t>
                      </a:r>
                    </a:p>
                  </a:txBody>
                  <a:tcPr marL="2214" marR="2214" marT="2214" marB="0" anchor="ctr">
                    <a:solidFill>
                      <a:schemeClr val="tx1">
                        <a:lumMod val="65000"/>
                        <a:lumOff val="35000"/>
                      </a:schemeClr>
                    </a:solidFill>
                  </a:tcPr>
                </a:tc>
                <a:extLst>
                  <a:ext uri="{0D108BD9-81ED-4DB2-BD59-A6C34878D82A}">
                    <a16:rowId xmlns:a16="http://schemas.microsoft.com/office/drawing/2014/main" val="1531211389"/>
                  </a:ext>
                </a:extLst>
              </a:tr>
              <a:tr h="514632">
                <a:tc>
                  <a:txBody>
                    <a:bodyPr/>
                    <a:lstStyle/>
                    <a:p>
                      <a:pPr algn="l" fontAlgn="b"/>
                      <a:r>
                        <a:rPr lang="en-US" sz="1100" b="1" u="none" strike="noStrike" dirty="0">
                          <a:solidFill>
                            <a:srgbClr val="D8C23E"/>
                          </a:solidFill>
                          <a:effectLst/>
                        </a:rPr>
                        <a:t>Serious Mental Illness</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individuals with mental illness appear to have a higher propensity to be involved in potentially violent events that could lead to homicide, especially if interacting with other psychoactive substance</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621416016"/>
                  </a:ext>
                </a:extLst>
              </a:tr>
              <a:tr h="381000">
                <a:tc>
                  <a:txBody>
                    <a:bodyPr/>
                    <a:lstStyle/>
                    <a:p>
                      <a:pPr algn="l" fontAlgn="b"/>
                      <a:r>
                        <a:rPr lang="en-US" sz="1100" b="1" u="none" strike="noStrike" dirty="0">
                          <a:solidFill>
                            <a:srgbClr val="D8C23E"/>
                          </a:solidFill>
                          <a:effectLst/>
                        </a:rPr>
                        <a:t>Unemployment rate</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010731898"/>
                  </a:ext>
                </a:extLst>
              </a:tr>
              <a:tr h="514632">
                <a:tc>
                  <a:txBody>
                    <a:bodyPr/>
                    <a:lstStyle/>
                    <a:p>
                      <a:pPr algn="l" fontAlgn="b"/>
                      <a:r>
                        <a:rPr lang="en-US" sz="1100" b="1" u="none" strike="noStrike" dirty="0">
                          <a:solidFill>
                            <a:srgbClr val="D8C23E"/>
                          </a:solidFill>
                          <a:effectLst/>
                        </a:rPr>
                        <a:t>Big Cities</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Cities may create greater returns to crime because criminals may have greater access to the wealthy and face a greater density of victims in urban areas.</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566984126"/>
                  </a:ext>
                </a:extLst>
              </a:tr>
              <a:tr h="561975">
                <a:tc>
                  <a:txBody>
                    <a:bodyPr/>
                    <a:lstStyle/>
                    <a:p>
                      <a:pPr algn="l" fontAlgn="b"/>
                      <a:r>
                        <a:rPr lang="en-US" sz="1100" b="1" u="none" strike="noStrike" dirty="0">
                          <a:solidFill>
                            <a:srgbClr val="D8C23E"/>
                          </a:solidFill>
                          <a:effectLst/>
                        </a:rPr>
                        <a:t>Black </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As per literature review, crime we expect that the proportion of African American population will be positively correlated with homicide rate.</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918976067"/>
                  </a:ext>
                </a:extLst>
              </a:tr>
              <a:tr h="506032">
                <a:tc>
                  <a:txBody>
                    <a:bodyPr/>
                    <a:lstStyle/>
                    <a:p>
                      <a:pPr algn="l" fontAlgn="b"/>
                      <a:r>
                        <a:rPr lang="en-US" sz="1100" b="1" u="none" strike="noStrike" dirty="0">
                          <a:solidFill>
                            <a:srgbClr val="D8C23E"/>
                          </a:solidFill>
                          <a:effectLst/>
                        </a:rPr>
                        <a:t>Hispanic</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Since there is a correlation between Hispanic origin and non-citizen status according to previous literature, we except a positive relation with homicide as well.</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4096960678"/>
                  </a:ext>
                </a:extLst>
              </a:tr>
              <a:tr h="170156">
                <a:tc>
                  <a:txBody>
                    <a:bodyPr/>
                    <a:lstStyle/>
                    <a:p>
                      <a:pPr algn="l" fontAlgn="b"/>
                      <a:r>
                        <a:rPr lang="en-US" sz="1100" b="1" u="none" strike="noStrike" dirty="0">
                          <a:solidFill>
                            <a:srgbClr val="D8C23E"/>
                          </a:solidFill>
                          <a:effectLst/>
                        </a:rPr>
                        <a:t>Asian</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No effect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582817730"/>
                  </a:ext>
                </a:extLst>
              </a:tr>
              <a:tr h="506032">
                <a:tc>
                  <a:txBody>
                    <a:bodyPr/>
                    <a:lstStyle/>
                    <a:p>
                      <a:pPr algn="l" fontAlgn="b"/>
                      <a:r>
                        <a:rPr lang="en-US" sz="1100" b="1" u="none" strike="noStrike" dirty="0">
                          <a:solidFill>
                            <a:srgbClr val="D8C23E"/>
                          </a:solidFill>
                          <a:effectLst/>
                        </a:rPr>
                        <a:t>Area</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No effect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Area won't directly affect homicide, but it might affect other factors like population density which should have a positive correlation with homicide rates</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024894516"/>
                  </a:ext>
                </a:extLst>
              </a:tr>
              <a:tr h="506032">
                <a:tc>
                  <a:txBody>
                    <a:bodyPr/>
                    <a:lstStyle/>
                    <a:p>
                      <a:pPr algn="l" fontAlgn="b"/>
                      <a:r>
                        <a:rPr lang="en-US" sz="1100" b="1" u="none" strike="noStrike">
                          <a:solidFill>
                            <a:srgbClr val="D8C23E"/>
                          </a:solidFill>
                          <a:effectLst/>
                        </a:rPr>
                        <a:t>Education</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With education, we expect the population to have better opportunities for higher income and hence, a decrease in violent crime</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720557409"/>
                  </a:ext>
                </a:extLst>
              </a:tr>
              <a:tr h="506032">
                <a:tc>
                  <a:txBody>
                    <a:bodyPr/>
                    <a:lstStyle/>
                    <a:p>
                      <a:pPr algn="l" fontAlgn="b"/>
                      <a:r>
                        <a:rPr lang="en-US" sz="1100" b="1" u="none" strike="noStrike">
                          <a:solidFill>
                            <a:srgbClr val="D8C23E"/>
                          </a:solidFill>
                          <a:effectLst/>
                        </a:rPr>
                        <a:t>Non-Citizen</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Since Non-citizen status doesn't permit legal jobs in most cases, it correlates directly with unemployment and hence should be positively correlated with homicide rate</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996128209"/>
                  </a:ext>
                </a:extLst>
              </a:tr>
              <a:tr h="506032">
                <a:tc>
                  <a:txBody>
                    <a:bodyPr/>
                    <a:lstStyle/>
                    <a:p>
                      <a:pPr algn="l" fontAlgn="b"/>
                      <a:r>
                        <a:rPr lang="en-US" sz="1100" b="1" u="none" strike="noStrike">
                          <a:solidFill>
                            <a:srgbClr val="D8C23E"/>
                          </a:solidFill>
                          <a:effectLst/>
                        </a:rPr>
                        <a:t>Adults 19-25</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According to the </a:t>
                      </a:r>
                      <a:r>
                        <a:rPr lang="en-US" sz="1100" b="1" u="none" strike="noStrike" dirty="0" err="1">
                          <a:solidFill>
                            <a:srgbClr val="D8C23E"/>
                          </a:solidFill>
                          <a:effectLst/>
                        </a:rPr>
                        <a:t>Bereau</a:t>
                      </a:r>
                      <a:r>
                        <a:rPr lang="en-US" sz="1100" b="1" u="none" strike="noStrike" dirty="0">
                          <a:solidFill>
                            <a:srgbClr val="D8C23E"/>
                          </a:solidFill>
                          <a:effectLst/>
                        </a:rPr>
                        <a:t> of Justice Statistics, young adults are most vulnerable and perpetuators of violent crime including homicide</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879237268"/>
                  </a:ext>
                </a:extLst>
              </a:tr>
            </a:tbl>
          </a:graphicData>
        </a:graphic>
      </p:graphicFrame>
      <p:pic>
        <p:nvPicPr>
          <p:cNvPr id="8" name="Picture 7">
            <a:extLst>
              <a:ext uri="{FF2B5EF4-FFF2-40B4-BE49-F238E27FC236}">
                <a16:creationId xmlns:a16="http://schemas.microsoft.com/office/drawing/2014/main" id="{EC9C758A-B7D4-4164-937A-6CC24E243A91}"/>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806360">
            <a:off x="9485479" y="393934"/>
            <a:ext cx="3749659" cy="372496"/>
          </a:xfrm>
          <a:prstGeom prst="rect">
            <a:avLst/>
          </a:prstGeom>
        </p:spPr>
      </p:pic>
    </p:spTree>
    <p:extLst>
      <p:ext uri="{BB962C8B-B14F-4D97-AF65-F5344CB8AC3E}">
        <p14:creationId xmlns:p14="http://schemas.microsoft.com/office/powerpoint/2010/main" val="448302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394F3A-621D-44D6-8CD5-1589D3CDBE4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9659879">
            <a:off x="8999704" y="5750400"/>
            <a:ext cx="3749659" cy="372496"/>
          </a:xfrm>
          <a:prstGeom prst="rect">
            <a:avLst/>
          </a:prstGeom>
        </p:spPr>
      </p:pic>
      <p:pic>
        <p:nvPicPr>
          <p:cNvPr id="5122" name="Picture 2">
            <a:extLst>
              <a:ext uri="{FF2B5EF4-FFF2-40B4-BE49-F238E27FC236}">
                <a16:creationId xmlns:a16="http://schemas.microsoft.com/office/drawing/2014/main" id="{5CF04458-5578-4C06-8FDD-F53A6E8D0E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6769" y="1892068"/>
            <a:ext cx="2323232" cy="114912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a:extLst>
              <a:ext uri="{FF2B5EF4-FFF2-40B4-BE49-F238E27FC236}">
                <a16:creationId xmlns:a16="http://schemas.microsoft.com/office/drawing/2014/main" id="{AF39AED8-576F-47E4-9812-1E3FC02B0B1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780"/>
          <a:stretch/>
        </p:blipFill>
        <p:spPr bwMode="auto">
          <a:xfrm>
            <a:off x="7699162" y="1882542"/>
            <a:ext cx="1227210" cy="116854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A5C925C-14EF-49F2-B9D3-4DACD3AA8F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55554" y="4070947"/>
            <a:ext cx="22098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a:extLst>
              <a:ext uri="{FF2B5EF4-FFF2-40B4-BE49-F238E27FC236}">
                <a16:creationId xmlns:a16="http://schemas.microsoft.com/office/drawing/2014/main" id="{FA7A11B5-066B-49C9-B8EB-90E662CBDB2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5505" b="92661" l="9483" r="88793">
                        <a14:foregroundMark x1="49569" y1="5963" x2="49569" y2="5963"/>
                        <a14:foregroundMark x1="89655" y1="38073" x2="89655" y2="38073"/>
                        <a14:foregroundMark x1="52155" y1="92661" x2="52155" y2="92661"/>
                        <a14:foregroundMark x1="10345" y1="53670" x2="10345" y2="53670"/>
                        <a14:foregroundMark x1="9483" y1="62385" x2="9483" y2="62385"/>
                        <a14:backgroundMark x1="91379" y1="43119" x2="91379" y2="43119"/>
                        <a14:backgroundMark x1="90948" y1="57798" x2="90948" y2="57798"/>
                        <a14:backgroundMark x1="91379" y1="52294" x2="91379" y2="52294"/>
                        <a14:backgroundMark x1="90948" y1="48165" x2="90948" y2="48165"/>
                      </a14:backgroundRemoval>
                    </a14:imgEffect>
                  </a14:imgLayer>
                </a14:imgProps>
              </a:ext>
              <a:ext uri="{28A0092B-C50C-407E-A947-70E740481C1C}">
                <a14:useLocalDpi xmlns:a14="http://schemas.microsoft.com/office/drawing/2010/main" val="0"/>
              </a:ext>
            </a:extLst>
          </a:blip>
          <a:srcRect/>
          <a:stretch>
            <a:fillRect/>
          </a:stretch>
        </p:blipFill>
        <p:spPr bwMode="auto">
          <a:xfrm>
            <a:off x="2699183" y="3753925"/>
            <a:ext cx="1909536" cy="179430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E940C5D9-0081-43D9-B452-8D36000126E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893" r="9977" b="-1"/>
          <a:stretch/>
        </p:blipFill>
        <p:spPr bwMode="auto">
          <a:xfrm>
            <a:off x="4878716" y="4065660"/>
            <a:ext cx="3816794" cy="1285875"/>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a:extLst>
              <a:ext uri="{FF2B5EF4-FFF2-40B4-BE49-F238E27FC236}">
                <a16:creationId xmlns:a16="http://schemas.microsoft.com/office/drawing/2014/main" id="{299D079D-CF23-4DDF-B6B8-BD8D36B23AD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0768" y="3759654"/>
            <a:ext cx="1788576" cy="178857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9A6D7518-9AE2-4495-9E6D-32171D24D44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17771" y="1852453"/>
            <a:ext cx="332422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721A9E4-0B7C-4767-9917-7585A7F2EE6A}"/>
              </a:ext>
            </a:extLst>
          </p:cNvPr>
          <p:cNvPicPr>
            <a:picLocks noChangeAspect="1"/>
          </p:cNvPicPr>
          <p:nvPr/>
        </p:nvPicPr>
        <p:blipFill>
          <a:blip r:embed="rId13"/>
          <a:stretch>
            <a:fillRect/>
          </a:stretch>
        </p:blipFill>
        <p:spPr>
          <a:xfrm>
            <a:off x="694934" y="1962573"/>
            <a:ext cx="3520992" cy="1013422"/>
          </a:xfrm>
          <a:prstGeom prst="rect">
            <a:avLst/>
          </a:prstGeom>
        </p:spPr>
      </p:pic>
      <p:sp>
        <p:nvSpPr>
          <p:cNvPr id="33" name="TextBox 32">
            <a:extLst>
              <a:ext uri="{FF2B5EF4-FFF2-40B4-BE49-F238E27FC236}">
                <a16:creationId xmlns:a16="http://schemas.microsoft.com/office/drawing/2014/main" id="{D8C40A6B-5919-4B09-BBEE-6A52FFC1B560}"/>
              </a:ext>
            </a:extLst>
          </p:cNvPr>
          <p:cNvSpPr txBox="1"/>
          <p:nvPr/>
        </p:nvSpPr>
        <p:spPr>
          <a:xfrm>
            <a:off x="170918" y="512748"/>
            <a:ext cx="2634439"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Data Sourcing</a:t>
            </a:r>
          </a:p>
        </p:txBody>
      </p:sp>
    </p:spTree>
    <p:extLst>
      <p:ext uri="{BB962C8B-B14F-4D97-AF65-F5344CB8AC3E}">
        <p14:creationId xmlns:p14="http://schemas.microsoft.com/office/powerpoint/2010/main" val="559880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394F3A-621D-44D6-8CD5-1589D3CDBE4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9659879">
            <a:off x="8999704" y="5750400"/>
            <a:ext cx="3749659" cy="372496"/>
          </a:xfrm>
          <a:prstGeom prst="rect">
            <a:avLst/>
          </a:prstGeom>
        </p:spPr>
      </p:pic>
      <p:pic>
        <p:nvPicPr>
          <p:cNvPr id="4" name="Picture 3" descr="A picture containing chart&#10;&#10;Description automatically generated">
            <a:extLst>
              <a:ext uri="{FF2B5EF4-FFF2-40B4-BE49-F238E27FC236}">
                <a16:creationId xmlns:a16="http://schemas.microsoft.com/office/drawing/2014/main" id="{93AB97F7-B708-408E-B8ED-C2506C79AD3F}"/>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l="1005" t="1716" r="1185" b="1351"/>
          <a:stretch/>
        </p:blipFill>
        <p:spPr>
          <a:xfrm>
            <a:off x="730828" y="1414442"/>
            <a:ext cx="9829286" cy="4458105"/>
          </a:xfrm>
          <a:prstGeom prst="rect">
            <a:avLst/>
          </a:prstGeom>
        </p:spPr>
      </p:pic>
      <p:sp>
        <p:nvSpPr>
          <p:cNvPr id="11" name="TextBox 10">
            <a:extLst>
              <a:ext uri="{FF2B5EF4-FFF2-40B4-BE49-F238E27FC236}">
                <a16:creationId xmlns:a16="http://schemas.microsoft.com/office/drawing/2014/main" id="{505A611B-A3CB-44E9-AB93-44FCD4C0932A}"/>
              </a:ext>
            </a:extLst>
          </p:cNvPr>
          <p:cNvSpPr txBox="1"/>
          <p:nvPr/>
        </p:nvSpPr>
        <p:spPr>
          <a:xfrm>
            <a:off x="3261358" y="529299"/>
            <a:ext cx="3916457" cy="646331"/>
          </a:xfrm>
          <a:prstGeom prst="rect">
            <a:avLst/>
          </a:prstGeom>
          <a:noFill/>
        </p:spPr>
        <p:txBody>
          <a:bodyPr wrap="none" rtlCol="0">
            <a:spAutoFit/>
          </a:bodyPr>
          <a:lstStyle/>
          <a:p>
            <a:pPr algn="ctr"/>
            <a:r>
              <a:rPr lang="en-US" sz="3600" dirty="0">
                <a:solidFill>
                  <a:srgbClr val="D8C23E"/>
                </a:solidFill>
                <a:latin typeface="Bernard MT Condensed" panose="02050806060905020404" pitchFamily="18" charset="0"/>
              </a:rPr>
              <a:t>Significance in the US</a:t>
            </a:r>
          </a:p>
        </p:txBody>
      </p:sp>
    </p:spTree>
    <p:extLst>
      <p:ext uri="{BB962C8B-B14F-4D97-AF65-F5344CB8AC3E}">
        <p14:creationId xmlns:p14="http://schemas.microsoft.com/office/powerpoint/2010/main" val="3403231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Diagram&#10;&#10;Description automatically generated with low confidence">
            <a:extLst>
              <a:ext uri="{FF2B5EF4-FFF2-40B4-BE49-F238E27FC236}">
                <a16:creationId xmlns:a16="http://schemas.microsoft.com/office/drawing/2014/main" id="{835A62C9-C948-499D-AA8F-573FAAF9548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88900"/>
            <a:ext cx="12192000" cy="6858000"/>
          </a:xfrm>
          <a:prstGeom prst="rect">
            <a:avLst/>
          </a:prstGeom>
        </p:spPr>
      </p:pic>
      <p:sp>
        <p:nvSpPr>
          <p:cNvPr id="2" name="Rectangle 1">
            <a:extLst>
              <a:ext uri="{FF2B5EF4-FFF2-40B4-BE49-F238E27FC236}">
                <a16:creationId xmlns:a16="http://schemas.microsoft.com/office/drawing/2014/main" id="{87750C0C-1FAE-4835-974D-A731966024C5}"/>
              </a:ext>
            </a:extLst>
          </p:cNvPr>
          <p:cNvSpPr/>
          <p:nvPr/>
        </p:nvSpPr>
        <p:spPr>
          <a:xfrm>
            <a:off x="3206670" y="455940"/>
            <a:ext cx="5092859" cy="523220"/>
          </a:xfrm>
          <a:prstGeom prst="rect">
            <a:avLst/>
          </a:prstGeom>
        </p:spPr>
        <p:txBody>
          <a:bodyPr wrap="square">
            <a:spAutoFit/>
          </a:bodyPr>
          <a:lstStyle/>
          <a:p>
            <a:pPr algn="ctr"/>
            <a:r>
              <a:rPr lang="en-US" sz="2800" dirty="0">
                <a:solidFill>
                  <a:srgbClr val="D8C23E"/>
                </a:solidFill>
                <a:latin typeface="Bernard MT Condensed" panose="02050806060905020404" pitchFamily="18" charset="0"/>
              </a:rPr>
              <a:t>Homicides in the US</a:t>
            </a:r>
          </a:p>
        </p:txBody>
      </p:sp>
      <p:pic>
        <p:nvPicPr>
          <p:cNvPr id="3" name="Picture 2">
            <a:extLst>
              <a:ext uri="{FF2B5EF4-FFF2-40B4-BE49-F238E27FC236}">
                <a16:creationId xmlns:a16="http://schemas.microsoft.com/office/drawing/2014/main" id="{E33221E1-CCCE-4F35-82E4-7A6179A6FEF8}"/>
              </a:ext>
            </a:extLst>
          </p:cNvPr>
          <p:cNvPicPr>
            <a:picLocks noChangeAspect="1"/>
          </p:cNvPicPr>
          <p:nvPr/>
        </p:nvPicPr>
        <p:blipFill>
          <a:blip r:embed="rId4"/>
          <a:stretch>
            <a:fillRect/>
          </a:stretch>
        </p:blipFill>
        <p:spPr>
          <a:xfrm>
            <a:off x="1431885" y="1143000"/>
            <a:ext cx="8900931" cy="5422900"/>
          </a:xfrm>
          <a:prstGeom prst="rect">
            <a:avLst/>
          </a:prstGeom>
        </p:spPr>
      </p:pic>
    </p:spTree>
    <p:extLst>
      <p:ext uri="{BB962C8B-B14F-4D97-AF65-F5344CB8AC3E}">
        <p14:creationId xmlns:p14="http://schemas.microsoft.com/office/powerpoint/2010/main" val="2043878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78418" y="-26170"/>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394F3A-621D-44D6-8CD5-1589D3CDBE4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9659879">
            <a:off x="8999704" y="5750400"/>
            <a:ext cx="3749659" cy="372496"/>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AA82C33E-6A0B-4F27-A2AF-93BF6CF17140}"/>
              </a:ext>
            </a:extLst>
          </p:cNvPr>
          <p:cNvPicPr>
            <a:picLocks noChangeAspect="1"/>
          </p:cNvPicPr>
          <p:nvPr/>
        </p:nvPicPr>
        <p:blipFill rotWithShape="1">
          <a:blip r:embed="rId5">
            <a:extLst>
              <a:ext uri="{28A0092B-C50C-407E-A947-70E740481C1C}">
                <a14:useLocalDpi xmlns:a14="http://schemas.microsoft.com/office/drawing/2010/main" val="0"/>
              </a:ext>
            </a:extLst>
          </a:blip>
          <a:srcRect l="4686" t="3018" r="4390" b="8375"/>
          <a:stretch/>
        </p:blipFill>
        <p:spPr>
          <a:xfrm>
            <a:off x="6738257" y="1936751"/>
            <a:ext cx="5375305" cy="2948300"/>
          </a:xfrm>
          <a:prstGeom prst="rect">
            <a:avLst/>
          </a:prstGeom>
        </p:spPr>
      </p:pic>
      <p:pic>
        <p:nvPicPr>
          <p:cNvPr id="10" name="Picture 9" descr="Chart, treemap chart&#10;&#10;Description automatically generated">
            <a:extLst>
              <a:ext uri="{FF2B5EF4-FFF2-40B4-BE49-F238E27FC236}">
                <a16:creationId xmlns:a16="http://schemas.microsoft.com/office/drawing/2014/main" id="{37372637-224B-4D62-A98E-8D878AEB5C6C}"/>
              </a:ext>
            </a:extLst>
          </p:cNvPr>
          <p:cNvPicPr>
            <a:picLocks noChangeAspect="1"/>
          </p:cNvPicPr>
          <p:nvPr/>
        </p:nvPicPr>
        <p:blipFill rotWithShape="1">
          <a:blip r:embed="rId6">
            <a:extLst>
              <a:ext uri="{28A0092B-C50C-407E-A947-70E740481C1C}">
                <a14:useLocalDpi xmlns:a14="http://schemas.microsoft.com/office/drawing/2010/main" val="0"/>
              </a:ext>
            </a:extLst>
          </a:blip>
          <a:srcRect l="17269" t="4939" r="15409" b="7225"/>
          <a:stretch/>
        </p:blipFill>
        <p:spPr>
          <a:xfrm>
            <a:off x="2743198" y="1936751"/>
            <a:ext cx="3993535" cy="2930877"/>
          </a:xfrm>
          <a:prstGeom prst="rect">
            <a:avLst/>
          </a:prstGeom>
        </p:spPr>
      </p:pic>
      <p:pic>
        <p:nvPicPr>
          <p:cNvPr id="12" name="Picture 11" descr="Chart, bar chart, funnel chart&#10;&#10;Description automatically generated">
            <a:extLst>
              <a:ext uri="{FF2B5EF4-FFF2-40B4-BE49-F238E27FC236}">
                <a16:creationId xmlns:a16="http://schemas.microsoft.com/office/drawing/2014/main" id="{F7081FDB-B98D-4DEA-B02B-AE63B9B3D78E}"/>
              </a:ext>
            </a:extLst>
          </p:cNvPr>
          <p:cNvPicPr>
            <a:picLocks noChangeAspect="1"/>
          </p:cNvPicPr>
          <p:nvPr/>
        </p:nvPicPr>
        <p:blipFill rotWithShape="1">
          <a:blip r:embed="rId7">
            <a:extLst>
              <a:ext uri="{28A0092B-C50C-407E-A947-70E740481C1C}">
                <a14:useLocalDpi xmlns:a14="http://schemas.microsoft.com/office/drawing/2010/main" val="0"/>
              </a:ext>
            </a:extLst>
          </a:blip>
          <a:srcRect t="523" b="11448"/>
          <a:stretch/>
        </p:blipFill>
        <p:spPr>
          <a:xfrm>
            <a:off x="120072" y="1936750"/>
            <a:ext cx="2621602" cy="2930878"/>
          </a:xfrm>
          <a:prstGeom prst="rect">
            <a:avLst/>
          </a:prstGeom>
        </p:spPr>
      </p:pic>
      <p:sp>
        <p:nvSpPr>
          <p:cNvPr id="15" name="TextBox 14">
            <a:extLst>
              <a:ext uri="{FF2B5EF4-FFF2-40B4-BE49-F238E27FC236}">
                <a16:creationId xmlns:a16="http://schemas.microsoft.com/office/drawing/2014/main" id="{DFC86EF7-BA2F-4D77-8D26-DC7BFE4D8C70}"/>
              </a:ext>
            </a:extLst>
          </p:cNvPr>
          <p:cNvSpPr txBox="1"/>
          <p:nvPr/>
        </p:nvSpPr>
        <p:spPr>
          <a:xfrm>
            <a:off x="0" y="408576"/>
            <a:ext cx="7177734"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Homicide – Growing problem for the US</a:t>
            </a:r>
          </a:p>
        </p:txBody>
      </p:sp>
    </p:spTree>
    <p:extLst>
      <p:ext uri="{BB962C8B-B14F-4D97-AF65-F5344CB8AC3E}">
        <p14:creationId xmlns:p14="http://schemas.microsoft.com/office/powerpoint/2010/main" val="1226458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10" b="11120"/>
          <a:stretch/>
        </p:blipFill>
        <p:spPr bwMode="auto">
          <a:xfrm>
            <a:off x="20" y="0"/>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394F3A-621D-44D6-8CD5-1589D3CDBE4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rot="19659879">
            <a:off x="8999704" y="5750400"/>
            <a:ext cx="3749659" cy="372496"/>
          </a:xfrm>
          <a:prstGeom prst="rect">
            <a:avLst/>
          </a:prstGeom>
        </p:spPr>
      </p:pic>
      <p:sp>
        <p:nvSpPr>
          <p:cNvPr id="5" name="TextBox 4">
            <a:extLst>
              <a:ext uri="{FF2B5EF4-FFF2-40B4-BE49-F238E27FC236}">
                <a16:creationId xmlns:a16="http://schemas.microsoft.com/office/drawing/2014/main" id="{C545B90C-4278-4FB1-A6C4-81C8C201654B}"/>
              </a:ext>
            </a:extLst>
          </p:cNvPr>
          <p:cNvSpPr txBox="1"/>
          <p:nvPr/>
        </p:nvSpPr>
        <p:spPr>
          <a:xfrm>
            <a:off x="459917" y="4776484"/>
            <a:ext cx="1349168" cy="646331"/>
          </a:xfrm>
          <a:prstGeom prst="rect">
            <a:avLst/>
          </a:prstGeom>
          <a:noFill/>
        </p:spPr>
        <p:txBody>
          <a:bodyPr wrap="square" rtlCol="0">
            <a:spAutoFit/>
          </a:bodyPr>
          <a:lstStyle/>
          <a:p>
            <a:r>
              <a:rPr lang="en-US" sz="3600" dirty="0">
                <a:solidFill>
                  <a:srgbClr val="D8C23E"/>
                </a:solidFill>
                <a:latin typeface="Bernard MT Condensed" panose="02050806060905020404" pitchFamily="18" charset="0"/>
              </a:rPr>
              <a:t>What?</a:t>
            </a:r>
          </a:p>
        </p:txBody>
      </p:sp>
      <p:sp>
        <p:nvSpPr>
          <p:cNvPr id="6" name="TextBox 5">
            <a:extLst>
              <a:ext uri="{FF2B5EF4-FFF2-40B4-BE49-F238E27FC236}">
                <a16:creationId xmlns:a16="http://schemas.microsoft.com/office/drawing/2014/main" id="{803E1381-908D-4F70-A6A8-600A5D5AF2E8}"/>
              </a:ext>
            </a:extLst>
          </p:cNvPr>
          <p:cNvSpPr txBox="1"/>
          <p:nvPr/>
        </p:nvSpPr>
        <p:spPr>
          <a:xfrm>
            <a:off x="485693" y="2697208"/>
            <a:ext cx="1151277"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Who?</a:t>
            </a:r>
          </a:p>
        </p:txBody>
      </p:sp>
      <p:sp>
        <p:nvSpPr>
          <p:cNvPr id="7" name="TextBox 6">
            <a:extLst>
              <a:ext uri="{FF2B5EF4-FFF2-40B4-BE49-F238E27FC236}">
                <a16:creationId xmlns:a16="http://schemas.microsoft.com/office/drawing/2014/main" id="{15A05A5B-2653-4033-B4F7-7463D60B0F50}"/>
              </a:ext>
            </a:extLst>
          </p:cNvPr>
          <p:cNvSpPr txBox="1"/>
          <p:nvPr/>
        </p:nvSpPr>
        <p:spPr>
          <a:xfrm>
            <a:off x="423860" y="490206"/>
            <a:ext cx="1122423"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Why?</a:t>
            </a:r>
          </a:p>
        </p:txBody>
      </p:sp>
      <p:sp>
        <p:nvSpPr>
          <p:cNvPr id="8" name="TextBox 7">
            <a:extLst>
              <a:ext uri="{FF2B5EF4-FFF2-40B4-BE49-F238E27FC236}">
                <a16:creationId xmlns:a16="http://schemas.microsoft.com/office/drawing/2014/main" id="{FC3C4E52-891E-42CB-861D-7E963EBE4D48}"/>
              </a:ext>
            </a:extLst>
          </p:cNvPr>
          <p:cNvSpPr txBox="1"/>
          <p:nvPr/>
        </p:nvSpPr>
        <p:spPr>
          <a:xfrm>
            <a:off x="1351885" y="5589693"/>
            <a:ext cx="7665881"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Factors contributing to high homicide rate</a:t>
            </a:r>
          </a:p>
        </p:txBody>
      </p:sp>
      <p:sp>
        <p:nvSpPr>
          <p:cNvPr id="9" name="TextBox 8">
            <a:extLst>
              <a:ext uri="{FF2B5EF4-FFF2-40B4-BE49-F238E27FC236}">
                <a16:creationId xmlns:a16="http://schemas.microsoft.com/office/drawing/2014/main" id="{82DE111E-2A02-4DAC-8A01-FF6B36A9457A}"/>
              </a:ext>
            </a:extLst>
          </p:cNvPr>
          <p:cNvSpPr txBox="1"/>
          <p:nvPr/>
        </p:nvSpPr>
        <p:spPr>
          <a:xfrm>
            <a:off x="1618585" y="3317902"/>
            <a:ext cx="4810932"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State Legislative Members </a:t>
            </a:r>
          </a:p>
        </p:txBody>
      </p:sp>
      <p:sp>
        <p:nvSpPr>
          <p:cNvPr id="10" name="TextBox 9">
            <a:extLst>
              <a:ext uri="{FF2B5EF4-FFF2-40B4-BE49-F238E27FC236}">
                <a16:creationId xmlns:a16="http://schemas.microsoft.com/office/drawing/2014/main" id="{B964FADE-0CE7-4DE8-9A01-9B880AF87917}"/>
              </a:ext>
            </a:extLst>
          </p:cNvPr>
          <p:cNvSpPr txBox="1"/>
          <p:nvPr/>
        </p:nvSpPr>
        <p:spPr>
          <a:xfrm>
            <a:off x="1351885" y="1381639"/>
            <a:ext cx="3801425"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Every life is precious</a:t>
            </a:r>
          </a:p>
        </p:txBody>
      </p:sp>
    </p:spTree>
    <p:extLst>
      <p:ext uri="{BB962C8B-B14F-4D97-AF65-F5344CB8AC3E}">
        <p14:creationId xmlns:p14="http://schemas.microsoft.com/office/powerpoint/2010/main" val="150435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0720634-BE8D-41BE-8E6D-C44DF6E58F4E}"/>
              </a:ext>
            </a:extLst>
          </p:cNvPr>
          <p:cNvSpPr txBox="1"/>
          <p:nvPr/>
        </p:nvSpPr>
        <p:spPr>
          <a:xfrm>
            <a:off x="170918" y="386139"/>
            <a:ext cx="3307700" cy="646331"/>
          </a:xfrm>
          <a:prstGeom prst="rect">
            <a:avLst/>
          </a:prstGeom>
          <a:noFill/>
        </p:spPr>
        <p:txBody>
          <a:bodyPr wrap="none" rtlCol="0">
            <a:spAutoFit/>
          </a:bodyPr>
          <a:lstStyle/>
          <a:p>
            <a:r>
              <a:rPr lang="en-US" sz="3600" dirty="0">
                <a:latin typeface="Bernard MT Condensed" panose="02050806060905020404" pitchFamily="18" charset="0"/>
              </a:rPr>
              <a:t>Literature Review</a:t>
            </a:r>
          </a:p>
        </p:txBody>
      </p:sp>
      <p:graphicFrame>
        <p:nvGraphicFramePr>
          <p:cNvPr id="4" name="Table 3">
            <a:extLst>
              <a:ext uri="{FF2B5EF4-FFF2-40B4-BE49-F238E27FC236}">
                <a16:creationId xmlns:a16="http://schemas.microsoft.com/office/drawing/2014/main" id="{8F4D2E0B-91FA-4C7E-8A5F-089627C55F60}"/>
              </a:ext>
            </a:extLst>
          </p:cNvPr>
          <p:cNvGraphicFramePr>
            <a:graphicFrameLocks noGrp="1"/>
          </p:cNvGraphicFramePr>
          <p:nvPr>
            <p:extLst>
              <p:ext uri="{D42A27DB-BD31-4B8C-83A1-F6EECF244321}">
                <p14:modId xmlns:p14="http://schemas.microsoft.com/office/powerpoint/2010/main" val="393287509"/>
              </p:ext>
            </p:extLst>
          </p:nvPr>
        </p:nvGraphicFramePr>
        <p:xfrm>
          <a:off x="291758" y="1032470"/>
          <a:ext cx="11608484" cy="5307785"/>
        </p:xfrm>
        <a:graphic>
          <a:graphicData uri="http://schemas.openxmlformats.org/drawingml/2006/table">
            <a:tbl>
              <a:tblPr>
                <a:tableStyleId>{8799B23B-EC83-4686-B30A-512413B5E67A}</a:tableStyleId>
              </a:tblPr>
              <a:tblGrid>
                <a:gridCol w="2324120">
                  <a:extLst>
                    <a:ext uri="{9D8B030D-6E8A-4147-A177-3AD203B41FA5}">
                      <a16:colId xmlns:a16="http://schemas.microsoft.com/office/drawing/2014/main" val="3193740854"/>
                    </a:ext>
                  </a:extLst>
                </a:gridCol>
                <a:gridCol w="4149656">
                  <a:extLst>
                    <a:ext uri="{9D8B030D-6E8A-4147-A177-3AD203B41FA5}">
                      <a16:colId xmlns:a16="http://schemas.microsoft.com/office/drawing/2014/main" val="3015941909"/>
                    </a:ext>
                  </a:extLst>
                </a:gridCol>
                <a:gridCol w="5134708">
                  <a:extLst>
                    <a:ext uri="{9D8B030D-6E8A-4147-A177-3AD203B41FA5}">
                      <a16:colId xmlns:a16="http://schemas.microsoft.com/office/drawing/2014/main" val="871257312"/>
                    </a:ext>
                  </a:extLst>
                </a:gridCol>
              </a:tblGrid>
              <a:tr h="501418">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Article</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Cause</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Intervention</a:t>
                      </a:r>
                    </a:p>
                  </a:txBody>
                  <a:tcPr marL="2214" marR="2214" marT="2214" marB="0" anchor="ctr">
                    <a:solidFill>
                      <a:schemeClr val="tx1">
                        <a:lumMod val="65000"/>
                        <a:lumOff val="35000"/>
                      </a:schemeClr>
                    </a:solidFill>
                  </a:tcPr>
                </a:tc>
                <a:extLst>
                  <a:ext uri="{0D108BD9-81ED-4DB2-BD59-A6C34878D82A}">
                    <a16:rowId xmlns:a16="http://schemas.microsoft.com/office/drawing/2014/main" val="1531211389"/>
                  </a:ext>
                </a:extLst>
              </a:tr>
              <a:tr h="118878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Wolfgang Stroebe (2015), Firearm Availability and Violent Death: The Need for a Culture Change in Attitudes toward Guns</a:t>
                      </a:r>
                    </a:p>
                  </a:txBody>
                  <a:tcPr marL="2214" marR="2214" marT="2214" marB="0"/>
                </a:tc>
                <a:tc>
                  <a:txBody>
                    <a:bodyPr/>
                    <a:lstStyle/>
                    <a:p>
                      <a:pPr rtl="0" fontAlgn="ctr"/>
                      <a:r>
                        <a:rPr lang="en-US" sz="1400" kern="1200" dirty="0">
                          <a:solidFill>
                            <a:schemeClr val="tx1"/>
                          </a:solidFill>
                          <a:effectLst/>
                          <a:latin typeface="+mn-lt"/>
                          <a:ea typeface="+mn-ea"/>
                          <a:cs typeface="+mn-cs"/>
                        </a:rPr>
                        <a:t>increased gun availability:</a:t>
                      </a:r>
                    </a:p>
                    <a:p>
                      <a:pPr marL="285750" indent="-285750" rtl="0" fontAlgn="ctr">
                        <a:buFont typeface="Arial" panose="020B0604020202020204" pitchFamily="34" charset="0"/>
                        <a:buChar char="•"/>
                      </a:pPr>
                      <a:r>
                        <a:rPr lang="en-US" sz="1400" b="0" i="0" kern="1200" dirty="0">
                          <a:solidFill>
                            <a:schemeClr val="tx1"/>
                          </a:solidFill>
                          <a:effectLst/>
                          <a:latin typeface="+mn-lt"/>
                          <a:ea typeface="+mn-ea"/>
                          <a:cs typeface="+mn-cs"/>
                        </a:rPr>
                        <a:t>increases </a:t>
                      </a:r>
                      <a:r>
                        <a:rPr lang="en-US" sz="1400" b="0" i="1" u="sng" kern="1200" dirty="0">
                          <a:solidFill>
                            <a:schemeClr val="tx1"/>
                          </a:solidFill>
                          <a:effectLst/>
                          <a:latin typeface="+mn-lt"/>
                          <a:ea typeface="+mn-ea"/>
                          <a:cs typeface="+mn-cs"/>
                        </a:rPr>
                        <a:t>probability of intention </a:t>
                      </a:r>
                      <a:r>
                        <a:rPr lang="en-US" sz="1400" b="0" i="0" kern="1200" dirty="0">
                          <a:solidFill>
                            <a:schemeClr val="tx1"/>
                          </a:solidFill>
                          <a:effectLst/>
                          <a:latin typeface="+mn-lt"/>
                          <a:ea typeface="+mn-ea"/>
                          <a:cs typeface="+mn-cs"/>
                        </a:rPr>
                        <a:t>of homicidal intent</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a:solidFill>
                            <a:schemeClr val="tx1"/>
                          </a:solidFill>
                          <a:effectLst/>
                          <a:latin typeface="+mn-lt"/>
                          <a:ea typeface="+mn-ea"/>
                          <a:cs typeface="+mn-cs"/>
                        </a:rPr>
                        <a:t>Increase </a:t>
                      </a:r>
                      <a:r>
                        <a:rPr lang="en-US" sz="1400" b="0" i="1" u="sng" kern="1200" dirty="0">
                          <a:solidFill>
                            <a:schemeClr val="tx1"/>
                          </a:solidFill>
                          <a:effectLst/>
                          <a:latin typeface="+mn-lt"/>
                          <a:ea typeface="+mn-ea"/>
                          <a:cs typeface="+mn-cs"/>
                        </a:rPr>
                        <a:t>probability of execution </a:t>
                      </a:r>
                      <a:r>
                        <a:rPr lang="en-US" sz="1400" b="0" i="0" kern="1200" dirty="0">
                          <a:solidFill>
                            <a:schemeClr val="tx1"/>
                          </a:solidFill>
                          <a:effectLst/>
                          <a:latin typeface="+mn-lt"/>
                          <a:ea typeface="+mn-ea"/>
                          <a:cs typeface="+mn-cs"/>
                        </a:rPr>
                        <a:t>of homicidal intent: If guns were not available, the same distribution of homicidal intentions </a:t>
                      </a:r>
                      <a:r>
                        <a:rPr lang="en-US" sz="1400" kern="1200" dirty="0">
                          <a:solidFill>
                            <a:schemeClr val="tx1"/>
                          </a:solidFill>
                          <a:effectLst/>
                          <a:latin typeface="+mn-lt"/>
                          <a:ea typeface="+mn-ea"/>
                          <a:cs typeface="+mn-cs"/>
                        </a:rPr>
                        <a:t>would result in considerably fewer homicides</a:t>
                      </a:r>
                      <a:endParaRPr lang="en-US" sz="1400" b="0" i="0" kern="1200" dirty="0">
                        <a:solidFill>
                          <a:schemeClr val="tx1"/>
                        </a:solidFill>
                        <a:effectLst/>
                        <a:latin typeface="+mn-lt"/>
                        <a:ea typeface="+mn-ea"/>
                        <a:cs typeface="+mn-cs"/>
                      </a:endParaRP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chemeClr val="tx1"/>
                          </a:solidFill>
                          <a:effectLst/>
                          <a:latin typeface="+mn-lt"/>
                          <a:ea typeface="+mn-ea"/>
                          <a:cs typeface="+mn-cs"/>
                        </a:rPr>
                        <a:t>A federal registration system for all firearms:</a:t>
                      </a:r>
                    </a:p>
                    <a:p>
                      <a:pPr marL="457200" marR="0" lvl="1"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help law enforcement keeps guns away from those prohibited from possessing them</a:t>
                      </a:r>
                    </a:p>
                    <a:p>
                      <a:pPr marL="457200" marR="0" lvl="1"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reduce illegal firearm sales and transfers</a:t>
                      </a:r>
                    </a:p>
                    <a:p>
                      <a:pPr marL="0" marR="0" lvl="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chemeClr val="tx1"/>
                          </a:solidFill>
                          <a:effectLst/>
                          <a:latin typeface="+mn-lt"/>
                          <a:ea typeface="+mn-ea"/>
                          <a:cs typeface="+mn-cs"/>
                        </a:rPr>
                        <a:t>Public health campaign emphasizing that gun ownership poses a risk to the owner as well as their family</a:t>
                      </a:r>
                    </a:p>
                    <a:p>
                      <a:pPr algn="l" fontAlgn="b"/>
                      <a:endParaRPr lang="en-US" sz="1400" b="1" i="0" u="none" strike="noStrike" dirty="0">
                        <a:solidFill>
                          <a:srgbClr val="D8C23E"/>
                        </a:solidFill>
                        <a:effectLst/>
                        <a:latin typeface="Calibri" panose="020F0502020204030204" pitchFamily="34" charset="0"/>
                      </a:endParaRPr>
                    </a:p>
                  </a:txBody>
                  <a:tcPr marL="2214" marR="2214" marT="2214" marB="0"/>
                </a:tc>
                <a:extLst>
                  <a:ext uri="{0D108BD9-81ED-4DB2-BD59-A6C34878D82A}">
                    <a16:rowId xmlns:a16="http://schemas.microsoft.com/office/drawing/2014/main" val="1621416016"/>
                  </a:ext>
                </a:extLst>
              </a:tr>
              <a:tr h="1735626">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Shane Darke (2009), The toxicology of homicide offenders and victims: A review</a:t>
                      </a: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links between substance use and violence:</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b="0" i="1" u="sng" kern="1200" dirty="0">
                          <a:solidFill>
                            <a:schemeClr val="tx1"/>
                          </a:solidFill>
                          <a:effectLst/>
                          <a:latin typeface="+mn-lt"/>
                          <a:ea typeface="+mn-ea"/>
                          <a:cs typeface="+mn-cs"/>
                        </a:rPr>
                        <a:t>Proximal</a:t>
                      </a:r>
                      <a:r>
                        <a:rPr lang="en-US" sz="1400" kern="1200" dirty="0">
                          <a:solidFill>
                            <a:schemeClr val="tx1"/>
                          </a:solidFill>
                          <a:effectLst/>
                          <a:latin typeface="+mn-lt"/>
                          <a:ea typeface="+mn-ea"/>
                          <a:cs typeface="+mn-cs"/>
                        </a:rPr>
                        <a:t>: the direct psychopharmacological effects of a substance leads to propensity of violence</a:t>
                      </a:r>
                    </a:p>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400" i="1" u="sng" kern="1200" dirty="0">
                          <a:solidFill>
                            <a:schemeClr val="tx1"/>
                          </a:solidFill>
                          <a:effectLst/>
                          <a:latin typeface="+mn-lt"/>
                          <a:ea typeface="+mn-ea"/>
                          <a:cs typeface="+mn-cs"/>
                        </a:rPr>
                        <a:t>Distant(lifestyle related):</a:t>
                      </a:r>
                      <a:r>
                        <a:rPr lang="en-US" sz="1400" i="1" u="none" kern="1200" dirty="0">
                          <a:solidFill>
                            <a:schemeClr val="tx1"/>
                          </a:solidFill>
                          <a:effectLst/>
                          <a:latin typeface="+mn-lt"/>
                          <a:ea typeface="+mn-ea"/>
                          <a:cs typeface="+mn-cs"/>
                        </a:rPr>
                        <a:t> </a:t>
                      </a:r>
                      <a:r>
                        <a:rPr lang="en-US" sz="1400" kern="1200" dirty="0">
                          <a:solidFill>
                            <a:schemeClr val="tx1"/>
                          </a:solidFill>
                          <a:effectLst/>
                          <a:latin typeface="+mn-lt"/>
                          <a:ea typeface="+mn-ea"/>
                          <a:cs typeface="+mn-cs"/>
                        </a:rPr>
                        <a:t> (</a:t>
                      </a:r>
                      <a:r>
                        <a:rPr lang="en-US" sz="1400" kern="1200" dirty="0" err="1">
                          <a:solidFill>
                            <a:schemeClr val="tx1"/>
                          </a:solidFill>
                          <a:effectLst/>
                          <a:latin typeface="+mn-lt"/>
                          <a:ea typeface="+mn-ea"/>
                          <a:cs typeface="+mn-cs"/>
                        </a:rPr>
                        <a:t>i</a:t>
                      </a:r>
                      <a:r>
                        <a:rPr lang="en-US" sz="1400" kern="1200" dirty="0">
                          <a:solidFill>
                            <a:schemeClr val="tx1"/>
                          </a:solidFill>
                          <a:effectLst/>
                          <a:latin typeface="+mn-lt"/>
                          <a:ea typeface="+mn-ea"/>
                          <a:cs typeface="+mn-cs"/>
                        </a:rPr>
                        <a:t>) ‘economic compulsive’ violence &amp; (ii) ‘systemic’ violence that results from the dynamics of drug markets </a:t>
                      </a: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Stable, prolonged treatment is associated with substantial reductions in drug use, crime and mortality. The individual is thus removed from the distal risk surrounding the drug market, as well as the proximal effects of substances</a:t>
                      </a:r>
                    </a:p>
                    <a:p>
                      <a:pPr marL="0" marR="0" lvl="0" indent="0" algn="l" defTabSz="914400" rtl="0" eaLnBrk="1" fontAlgn="b" latinLnBrk="0" hangingPunct="1">
                        <a:lnSpc>
                          <a:spcPct val="100000"/>
                        </a:lnSpc>
                        <a:spcBef>
                          <a:spcPts val="0"/>
                        </a:spcBef>
                        <a:spcAft>
                          <a:spcPts val="0"/>
                        </a:spcAft>
                        <a:buClrTx/>
                        <a:buSzTx/>
                        <a:buFontTx/>
                        <a:buNone/>
                        <a:tabLst/>
                        <a:defRPr/>
                      </a:pPr>
                      <a:endParaRPr lang="en-US" sz="1400" kern="1200" dirty="0">
                        <a:solidFill>
                          <a:schemeClr val="tx1"/>
                        </a:solidFill>
                        <a:effectLst/>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a:solidFill>
                            <a:schemeClr val="tx1"/>
                          </a:solidFill>
                          <a:effectLst/>
                          <a:latin typeface="+mn-lt"/>
                          <a:ea typeface="+mn-ea"/>
                          <a:cs typeface="+mn-cs"/>
                        </a:rPr>
                        <a:t>limit the </a:t>
                      </a:r>
                      <a:r>
                        <a:rPr lang="en-US" sz="1400" kern="1200" dirty="0">
                          <a:solidFill>
                            <a:schemeClr val="tx1"/>
                          </a:solidFill>
                          <a:effectLst/>
                          <a:latin typeface="+mn-lt"/>
                          <a:ea typeface="+mn-ea"/>
                          <a:cs typeface="+mn-cs"/>
                        </a:rPr>
                        <a:t>availability of firearms to psychostimulant users involved in drug markets</a:t>
                      </a:r>
                    </a:p>
                    <a:p>
                      <a:pPr algn="l" fontAlgn="b"/>
                      <a:endParaRPr lang="en-US" sz="1400" b="1" i="0" u="none" strike="noStrike" dirty="0">
                        <a:solidFill>
                          <a:srgbClr val="D8C23E"/>
                        </a:solidFill>
                        <a:effectLst/>
                        <a:latin typeface="Calibri" panose="020F0502020204030204" pitchFamily="34" charset="0"/>
                      </a:endParaRPr>
                    </a:p>
                  </a:txBody>
                  <a:tcPr marL="2214" marR="2214" marT="2214" marB="0"/>
                </a:tc>
                <a:extLst>
                  <a:ext uri="{0D108BD9-81ED-4DB2-BD59-A6C34878D82A}">
                    <a16:rowId xmlns:a16="http://schemas.microsoft.com/office/drawing/2014/main" val="1010731898"/>
                  </a:ext>
                </a:extLst>
              </a:tr>
              <a:tr h="1575007">
                <a:tc>
                  <a:txBody>
                    <a:bodyPr/>
                    <a:lstStyle/>
                    <a:p>
                      <a:pPr algn="l" fontAlgn="b"/>
                      <a:endParaRPr lang="en-US" sz="1400" b="1" i="0" u="none" strike="noStrike" dirty="0">
                        <a:solidFill>
                          <a:srgbClr val="D8C23E"/>
                        </a:solidFill>
                        <a:effectLst/>
                        <a:latin typeface="Calibri" panose="020F0502020204030204" pitchFamily="34" charset="0"/>
                      </a:endParaRPr>
                    </a:p>
                  </a:txBody>
                  <a:tcPr marL="2214" marR="2214" marT="2214" marB="0"/>
                </a:tc>
                <a:tc>
                  <a:txBody>
                    <a:bodyPr/>
                    <a:lstStyle/>
                    <a:p>
                      <a:pPr algn="l" fontAlgn="b"/>
                      <a:endParaRPr lang="en-US" sz="1400" b="1" i="0" u="none" strike="noStrike" dirty="0">
                        <a:solidFill>
                          <a:srgbClr val="D8C23E"/>
                        </a:solidFill>
                        <a:effectLst/>
                        <a:latin typeface="Calibri" panose="020F0502020204030204" pitchFamily="34" charset="0"/>
                      </a:endParaRPr>
                    </a:p>
                  </a:txBody>
                  <a:tcPr marL="2214" marR="2214" marT="2214" marB="0"/>
                </a:tc>
                <a:tc>
                  <a:txBody>
                    <a:bodyPr/>
                    <a:lstStyle/>
                    <a:p>
                      <a:pPr algn="l" fontAlgn="b"/>
                      <a:endParaRPr lang="en-US" sz="1400" b="1" i="0" u="none" strike="noStrike" dirty="0">
                        <a:solidFill>
                          <a:srgbClr val="D8C23E"/>
                        </a:solidFill>
                        <a:effectLst/>
                        <a:latin typeface="Calibri" panose="020F0502020204030204" pitchFamily="34" charset="0"/>
                      </a:endParaRPr>
                    </a:p>
                  </a:txBody>
                  <a:tcPr marL="2214" marR="2214" marT="2214" marB="0"/>
                </a:tc>
                <a:extLst>
                  <a:ext uri="{0D108BD9-81ED-4DB2-BD59-A6C34878D82A}">
                    <a16:rowId xmlns:a16="http://schemas.microsoft.com/office/drawing/2014/main" val="3566984126"/>
                  </a:ext>
                </a:extLst>
              </a:tr>
            </a:tbl>
          </a:graphicData>
        </a:graphic>
      </p:graphicFrame>
      <p:pic>
        <p:nvPicPr>
          <p:cNvPr id="8" name="Picture 7">
            <a:extLst>
              <a:ext uri="{FF2B5EF4-FFF2-40B4-BE49-F238E27FC236}">
                <a16:creationId xmlns:a16="http://schemas.microsoft.com/office/drawing/2014/main" id="{EC9C758A-B7D4-4164-937A-6CC24E243A91}"/>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rot="1806360">
            <a:off x="9485479" y="393934"/>
            <a:ext cx="3749659" cy="372496"/>
          </a:xfrm>
          <a:prstGeom prst="rect">
            <a:avLst/>
          </a:prstGeom>
        </p:spPr>
      </p:pic>
    </p:spTree>
    <p:extLst>
      <p:ext uri="{BB962C8B-B14F-4D97-AF65-F5344CB8AC3E}">
        <p14:creationId xmlns:p14="http://schemas.microsoft.com/office/powerpoint/2010/main" val="4006577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0720634-BE8D-41BE-8E6D-C44DF6E58F4E}"/>
              </a:ext>
            </a:extLst>
          </p:cNvPr>
          <p:cNvSpPr txBox="1"/>
          <p:nvPr/>
        </p:nvSpPr>
        <p:spPr>
          <a:xfrm>
            <a:off x="170918" y="386139"/>
            <a:ext cx="3307700" cy="646331"/>
          </a:xfrm>
          <a:prstGeom prst="rect">
            <a:avLst/>
          </a:prstGeom>
          <a:noFill/>
        </p:spPr>
        <p:txBody>
          <a:bodyPr wrap="none" rtlCol="0">
            <a:spAutoFit/>
          </a:bodyPr>
          <a:lstStyle/>
          <a:p>
            <a:r>
              <a:rPr lang="en-US" sz="3600" dirty="0">
                <a:latin typeface="Bernard MT Condensed" panose="02050806060905020404" pitchFamily="18" charset="0"/>
              </a:rPr>
              <a:t>Literature Review</a:t>
            </a:r>
          </a:p>
        </p:txBody>
      </p:sp>
      <p:graphicFrame>
        <p:nvGraphicFramePr>
          <p:cNvPr id="4" name="Table 3">
            <a:extLst>
              <a:ext uri="{FF2B5EF4-FFF2-40B4-BE49-F238E27FC236}">
                <a16:creationId xmlns:a16="http://schemas.microsoft.com/office/drawing/2014/main" id="{8F4D2E0B-91FA-4C7E-8A5F-089627C55F60}"/>
              </a:ext>
            </a:extLst>
          </p:cNvPr>
          <p:cNvGraphicFramePr>
            <a:graphicFrameLocks noGrp="1"/>
          </p:cNvGraphicFramePr>
          <p:nvPr>
            <p:extLst>
              <p:ext uri="{D42A27DB-BD31-4B8C-83A1-F6EECF244321}">
                <p14:modId xmlns:p14="http://schemas.microsoft.com/office/powerpoint/2010/main" val="4250148024"/>
              </p:ext>
            </p:extLst>
          </p:nvPr>
        </p:nvGraphicFramePr>
        <p:xfrm>
          <a:off x="291758" y="1032470"/>
          <a:ext cx="11608484" cy="5734505"/>
        </p:xfrm>
        <a:graphic>
          <a:graphicData uri="http://schemas.openxmlformats.org/drawingml/2006/table">
            <a:tbl>
              <a:tblPr>
                <a:tableStyleId>{8799B23B-EC83-4686-B30A-512413B5E67A}</a:tableStyleId>
              </a:tblPr>
              <a:tblGrid>
                <a:gridCol w="2305620">
                  <a:extLst>
                    <a:ext uri="{9D8B030D-6E8A-4147-A177-3AD203B41FA5}">
                      <a16:colId xmlns:a16="http://schemas.microsoft.com/office/drawing/2014/main" val="3193740854"/>
                    </a:ext>
                  </a:extLst>
                </a:gridCol>
                <a:gridCol w="4168156">
                  <a:extLst>
                    <a:ext uri="{9D8B030D-6E8A-4147-A177-3AD203B41FA5}">
                      <a16:colId xmlns:a16="http://schemas.microsoft.com/office/drawing/2014/main" val="3015941909"/>
                    </a:ext>
                  </a:extLst>
                </a:gridCol>
                <a:gridCol w="5134708">
                  <a:extLst>
                    <a:ext uri="{9D8B030D-6E8A-4147-A177-3AD203B41FA5}">
                      <a16:colId xmlns:a16="http://schemas.microsoft.com/office/drawing/2014/main" val="871257312"/>
                    </a:ext>
                  </a:extLst>
                </a:gridCol>
              </a:tblGrid>
              <a:tr h="50141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1" u="none" strike="noStrike" kern="1200" dirty="0">
                          <a:solidFill>
                            <a:srgbClr val="D8C23E"/>
                          </a:solidFill>
                          <a:effectLst/>
                          <a:latin typeface="+mn-lt"/>
                          <a:ea typeface="+mn-ea"/>
                          <a:cs typeface="+mn-cs"/>
                        </a:rPr>
                        <a:t>Article</a:t>
                      </a:r>
                    </a:p>
                  </a:txBody>
                  <a:tcPr marL="2214" marR="2214" marT="2214" marB="0" anchor="ctr">
                    <a:solidFill>
                      <a:schemeClr val="tx1">
                        <a:lumMod val="65000"/>
                        <a:lumOff val="35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1" u="none" strike="noStrike" kern="1200" dirty="0">
                          <a:solidFill>
                            <a:srgbClr val="D8C23E"/>
                          </a:solidFill>
                          <a:effectLst/>
                          <a:latin typeface="+mn-lt"/>
                          <a:ea typeface="+mn-ea"/>
                          <a:cs typeface="+mn-cs"/>
                        </a:rPr>
                        <a:t>Cause</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Intervention</a:t>
                      </a:r>
                    </a:p>
                  </a:txBody>
                  <a:tcPr marL="2214" marR="2214" marT="2214" marB="0" anchor="ctr">
                    <a:solidFill>
                      <a:schemeClr val="tx1">
                        <a:lumMod val="65000"/>
                        <a:lumOff val="35000"/>
                      </a:schemeClr>
                    </a:solidFill>
                  </a:tcPr>
                </a:tc>
                <a:extLst>
                  <a:ext uri="{0D108BD9-81ED-4DB2-BD59-A6C34878D82A}">
                    <a16:rowId xmlns:a16="http://schemas.microsoft.com/office/drawing/2014/main" val="1531211389"/>
                  </a:ext>
                </a:extLst>
              </a:tr>
              <a:tr h="118878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Firearm Laws and Firearm </a:t>
                      </a:r>
                      <a:r>
                        <a:rPr lang="en-US" sz="1400" kern="1200" dirty="0" err="1">
                          <a:solidFill>
                            <a:schemeClr val="tx1"/>
                          </a:solidFill>
                          <a:effectLst/>
                          <a:latin typeface="+mn-lt"/>
                          <a:ea typeface="+mn-ea"/>
                          <a:cs typeface="+mn-cs"/>
                        </a:rPr>
                        <a:t>Homicides:A</a:t>
                      </a:r>
                      <a:r>
                        <a:rPr lang="en-US" sz="1400" kern="1200" dirty="0">
                          <a:solidFill>
                            <a:schemeClr val="tx1"/>
                          </a:solidFill>
                          <a:effectLst/>
                          <a:latin typeface="+mn-lt"/>
                          <a:ea typeface="+mn-ea"/>
                          <a:cs typeface="+mn-cs"/>
                        </a:rPr>
                        <a:t> Systematic Review</a:t>
                      </a:r>
                    </a:p>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(JAMA Internal Medicine - 2017)</a:t>
                      </a: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Firearm homicides are the leading cause of injury. Decreasing firearm availability appears to show decrease in homicides. </a:t>
                      </a: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In the aggregate, stronger gun policies were associated with decreased rates of firearm homicide, even after adjusting for demographic and sociologic factors. Laws that strengthen background checks and permit-to-purchase seemed to decrease firearm homicide rates. Specific laws directed at firearm trafficking, improving child safety, or the banning of military-style assault weapons were not associated with changes in firearm homicide rates. The evidence for laws restricting guns in public places and leniency in gun carrying was mixed.</a:t>
                      </a:r>
                    </a:p>
                  </a:txBody>
                  <a:tcPr marL="2214" marR="2214" marT="2214" marB="0"/>
                </a:tc>
                <a:extLst>
                  <a:ext uri="{0D108BD9-81ED-4DB2-BD59-A6C34878D82A}">
                    <a16:rowId xmlns:a16="http://schemas.microsoft.com/office/drawing/2014/main" val="1621416016"/>
                  </a:ext>
                </a:extLst>
              </a:tr>
              <a:tr h="1735626">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State gun laws, gun ownership, and mass shootings in the US_ cross sectional time series (BMJ 2019)</a:t>
                      </a:r>
                    </a:p>
                    <a:p>
                      <a:pPr marL="0" marR="0" lvl="0" indent="0" algn="l" defTabSz="914400" rtl="0" eaLnBrk="1" fontAlgn="b" latinLnBrk="0" hangingPunct="1">
                        <a:lnSpc>
                          <a:spcPct val="100000"/>
                        </a:lnSpc>
                        <a:spcBef>
                          <a:spcPts val="0"/>
                        </a:spcBef>
                        <a:spcAft>
                          <a:spcPts val="0"/>
                        </a:spcAft>
                        <a:buClrTx/>
                        <a:buSzTx/>
                        <a:buFontTx/>
                        <a:buNone/>
                        <a:tabLst/>
                        <a:defRPr/>
                      </a:pPr>
                      <a:endParaRPr lang="en-US" sz="1400" kern="1200" dirty="0">
                        <a:solidFill>
                          <a:schemeClr val="tx1"/>
                        </a:solidFill>
                        <a:effectLst/>
                        <a:latin typeface="+mn-lt"/>
                        <a:ea typeface="+mn-ea"/>
                        <a:cs typeface="+mn-cs"/>
                      </a:endParaRP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Predictors: year, state population, median household income, percent high school graduation, percent female, headed households, percent in poverty, percent unemployment, incarceration rate, percent white and restrictiveness-permissiveness score of state gun laws. States with more permissive gun laws and greater gun ownership had high rates of mass shootings.</a:t>
                      </a:r>
                    </a:p>
                    <a:p>
                      <a:pPr marL="0" marR="0" lvl="0" indent="0" algn="l" defTabSz="914400" rtl="0" eaLnBrk="1" fontAlgn="b" latinLnBrk="0" hangingPunct="1">
                        <a:lnSpc>
                          <a:spcPct val="100000"/>
                        </a:lnSpc>
                        <a:spcBef>
                          <a:spcPts val="0"/>
                        </a:spcBef>
                        <a:spcAft>
                          <a:spcPts val="0"/>
                        </a:spcAft>
                        <a:buClrTx/>
                        <a:buSzTx/>
                        <a:buFontTx/>
                        <a:buNone/>
                        <a:tabLst/>
                        <a:defRPr/>
                      </a:pPr>
                      <a:endParaRPr lang="en-US" sz="1400" kern="1200" dirty="0">
                        <a:solidFill>
                          <a:schemeClr val="tx1"/>
                        </a:solidFill>
                        <a:effectLst/>
                        <a:latin typeface="+mn-lt"/>
                        <a:ea typeface="+mn-ea"/>
                        <a:cs typeface="+mn-cs"/>
                      </a:endParaRP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States with more restrictive gun laws and greater gun ownership had lower rates  of mass shootings.</a:t>
                      </a:r>
                    </a:p>
                    <a:p>
                      <a:pPr algn="l" fontAlgn="b"/>
                      <a:endParaRPr lang="en-US" sz="1400" b="1" i="0" u="none" strike="noStrike" dirty="0">
                        <a:solidFill>
                          <a:srgbClr val="D8C23E"/>
                        </a:solidFill>
                        <a:effectLst/>
                        <a:latin typeface="Calibri" panose="020F0502020204030204" pitchFamily="34" charset="0"/>
                      </a:endParaRPr>
                    </a:p>
                  </a:txBody>
                  <a:tcPr marL="2214" marR="2214" marT="2214" marB="0"/>
                </a:tc>
                <a:extLst>
                  <a:ext uri="{0D108BD9-81ED-4DB2-BD59-A6C34878D82A}">
                    <a16:rowId xmlns:a16="http://schemas.microsoft.com/office/drawing/2014/main" val="1010731898"/>
                  </a:ext>
                </a:extLst>
              </a:tr>
              <a:tr h="157500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The short-term and localized effect of gun shows: Evidence from California and Texas(MIT Press 2011)</a:t>
                      </a:r>
                    </a:p>
                  </a:txBody>
                  <a:tcPr marL="2214" marR="2214" marT="221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Predictors: All gun deaths, gun suicides, gun homicides, demographic characteristics of ZIP codes, population, pop density, land area, fraction rural, fraction Hispanic, fraction black, fraction below poverty line, fraction of suicides by guns.</a:t>
                      </a:r>
                    </a:p>
                  </a:txBody>
                  <a:tcPr marL="2214" marR="2214" marT="2214" marB="0"/>
                </a:tc>
                <a:tc>
                  <a:txBody>
                    <a:bodyPr/>
                    <a:lstStyle/>
                    <a:p>
                      <a:r>
                        <a:rPr lang="en-US" sz="1400" kern="1200" dirty="0">
                          <a:solidFill>
                            <a:schemeClr val="tx1"/>
                          </a:solidFill>
                          <a:effectLst/>
                          <a:latin typeface="+mn-lt"/>
                          <a:ea typeface="+mn-ea"/>
                          <a:cs typeface="+mn-cs"/>
                        </a:rPr>
                        <a:t>Results suggest that gun shows do not increase the</a:t>
                      </a:r>
                    </a:p>
                    <a:p>
                      <a:r>
                        <a:rPr lang="en-US" sz="1400" kern="1200" dirty="0">
                          <a:solidFill>
                            <a:schemeClr val="tx1"/>
                          </a:solidFill>
                          <a:effectLst/>
                          <a:latin typeface="+mn-lt"/>
                          <a:ea typeface="+mn-ea"/>
                          <a:cs typeface="+mn-cs"/>
                        </a:rPr>
                        <a:t>number of homicides or suicides and that the absence of</a:t>
                      </a:r>
                    </a:p>
                    <a:p>
                      <a:r>
                        <a:rPr lang="en-US" sz="1400" kern="1200" dirty="0">
                          <a:solidFill>
                            <a:schemeClr val="tx1"/>
                          </a:solidFill>
                          <a:effectLst/>
                          <a:latin typeface="+mn-lt"/>
                          <a:ea typeface="+mn-ea"/>
                          <a:cs typeface="+mn-cs"/>
                        </a:rPr>
                        <a:t>gun show regulations does not increase the number of gun related</a:t>
                      </a:r>
                    </a:p>
                    <a:p>
                      <a:r>
                        <a:rPr lang="en-US" sz="1400" kern="1200" dirty="0">
                          <a:solidFill>
                            <a:schemeClr val="tx1"/>
                          </a:solidFill>
                          <a:effectLst/>
                          <a:latin typeface="+mn-lt"/>
                          <a:ea typeface="+mn-ea"/>
                          <a:cs typeface="+mn-cs"/>
                        </a:rPr>
                        <a:t>deaths as proponents of these regulations suggest.</a:t>
                      </a:r>
                    </a:p>
                  </a:txBody>
                  <a:tcPr marL="2214" marR="2214" marT="2214" marB="0"/>
                </a:tc>
                <a:extLst>
                  <a:ext uri="{0D108BD9-81ED-4DB2-BD59-A6C34878D82A}">
                    <a16:rowId xmlns:a16="http://schemas.microsoft.com/office/drawing/2014/main" val="3566984126"/>
                  </a:ext>
                </a:extLst>
              </a:tr>
            </a:tbl>
          </a:graphicData>
        </a:graphic>
      </p:graphicFrame>
      <p:pic>
        <p:nvPicPr>
          <p:cNvPr id="8" name="Picture 7">
            <a:extLst>
              <a:ext uri="{FF2B5EF4-FFF2-40B4-BE49-F238E27FC236}">
                <a16:creationId xmlns:a16="http://schemas.microsoft.com/office/drawing/2014/main" id="{EC9C758A-B7D4-4164-937A-6CC24E243A91}"/>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806360">
            <a:off x="9485479" y="393934"/>
            <a:ext cx="3749659" cy="372496"/>
          </a:xfrm>
          <a:prstGeom prst="rect">
            <a:avLst/>
          </a:prstGeom>
        </p:spPr>
      </p:pic>
    </p:spTree>
    <p:extLst>
      <p:ext uri="{BB962C8B-B14F-4D97-AF65-F5344CB8AC3E}">
        <p14:creationId xmlns:p14="http://schemas.microsoft.com/office/powerpoint/2010/main" val="2820411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8F441FE8-063C-4C79-9E3D-FDD9F8EC5BD1}"/>
              </a:ext>
            </a:extLst>
          </p:cNvPr>
          <p:cNvGraphicFramePr>
            <a:graphicFrameLocks noGrp="1"/>
          </p:cNvGraphicFramePr>
          <p:nvPr>
            <p:extLst>
              <p:ext uri="{D42A27DB-BD31-4B8C-83A1-F6EECF244321}">
                <p14:modId xmlns:p14="http://schemas.microsoft.com/office/powerpoint/2010/main" val="2956391469"/>
              </p:ext>
            </p:extLst>
          </p:nvPr>
        </p:nvGraphicFramePr>
        <p:xfrm>
          <a:off x="245905" y="1165633"/>
          <a:ext cx="11324833" cy="5276494"/>
        </p:xfrm>
        <a:graphic>
          <a:graphicData uri="http://schemas.openxmlformats.org/drawingml/2006/table">
            <a:tbl>
              <a:tblPr>
                <a:tableStyleId>{8799B23B-EC83-4686-B30A-512413B5E67A}</a:tableStyleId>
              </a:tblPr>
              <a:tblGrid>
                <a:gridCol w="1804819">
                  <a:extLst>
                    <a:ext uri="{9D8B030D-6E8A-4147-A177-3AD203B41FA5}">
                      <a16:colId xmlns:a16="http://schemas.microsoft.com/office/drawing/2014/main" val="1033622465"/>
                    </a:ext>
                  </a:extLst>
                </a:gridCol>
                <a:gridCol w="999858">
                  <a:extLst>
                    <a:ext uri="{9D8B030D-6E8A-4147-A177-3AD203B41FA5}">
                      <a16:colId xmlns:a16="http://schemas.microsoft.com/office/drawing/2014/main" val="2366473854"/>
                    </a:ext>
                  </a:extLst>
                </a:gridCol>
                <a:gridCol w="8520156">
                  <a:extLst>
                    <a:ext uri="{9D8B030D-6E8A-4147-A177-3AD203B41FA5}">
                      <a16:colId xmlns:a16="http://schemas.microsoft.com/office/drawing/2014/main" val="1555872314"/>
                    </a:ext>
                  </a:extLst>
                </a:gridCol>
              </a:tblGrid>
              <a:tr h="539342">
                <a:tc>
                  <a:txBody>
                    <a:bodyPr/>
                    <a:lstStyle/>
                    <a:p>
                      <a:pPr algn="l" fontAlgn="b"/>
                      <a:r>
                        <a:rPr lang="en-US" sz="2000" b="1" u="none" strike="noStrike" dirty="0">
                          <a:solidFill>
                            <a:srgbClr val="D8C23E"/>
                          </a:solidFill>
                          <a:effectLst/>
                        </a:rPr>
                        <a:t>Name</a:t>
                      </a:r>
                      <a:endParaRPr lang="en-US" sz="2000" b="1" i="0" u="none" strike="noStrike" dirty="0">
                        <a:solidFill>
                          <a:srgbClr val="D8C23E"/>
                        </a:solidFill>
                        <a:effectLst/>
                        <a:latin typeface="Calibri" panose="020F0502020204030204" pitchFamily="34" charset="0"/>
                      </a:endParaRPr>
                    </a:p>
                  </a:txBody>
                  <a:tcPr marL="2214" marR="2214" marT="2214" marB="0" anchor="ctr">
                    <a:solidFill>
                      <a:schemeClr val="tx1">
                        <a:lumMod val="65000"/>
                        <a:lumOff val="35000"/>
                      </a:schemeClr>
                    </a:solidFill>
                  </a:tcPr>
                </a:tc>
                <a:tc>
                  <a:txBody>
                    <a:bodyPr/>
                    <a:lstStyle/>
                    <a:p>
                      <a:pPr algn="l" fontAlgn="b"/>
                      <a:r>
                        <a:rPr lang="en-US" sz="2000" b="1" u="none" strike="noStrike" dirty="0">
                          <a:solidFill>
                            <a:srgbClr val="D8C23E"/>
                          </a:solidFill>
                          <a:effectLst/>
                        </a:rPr>
                        <a:t>Effect</a:t>
                      </a:r>
                      <a:endParaRPr lang="en-US" sz="2000" b="1" i="0" u="none" strike="noStrike" dirty="0">
                        <a:solidFill>
                          <a:srgbClr val="D8C23E"/>
                        </a:solidFill>
                        <a:effectLst/>
                        <a:latin typeface="Calibri" panose="020F0502020204030204" pitchFamily="34" charset="0"/>
                      </a:endParaRPr>
                    </a:p>
                  </a:txBody>
                  <a:tcPr marL="2214" marR="2214" marT="2214" marB="0" anchor="ctr">
                    <a:solidFill>
                      <a:schemeClr val="tx1">
                        <a:lumMod val="65000"/>
                        <a:lumOff val="35000"/>
                      </a:schemeClr>
                    </a:solidFill>
                  </a:tcPr>
                </a:tc>
                <a:tc>
                  <a:txBody>
                    <a:bodyPr/>
                    <a:lstStyle/>
                    <a:p>
                      <a:pPr algn="l" fontAlgn="b"/>
                      <a:r>
                        <a:rPr lang="en-US" sz="2000" b="1" u="none" strike="noStrike" dirty="0">
                          <a:solidFill>
                            <a:srgbClr val="D8C23E"/>
                          </a:solidFill>
                          <a:effectLst/>
                        </a:rPr>
                        <a:t>Rationale</a:t>
                      </a:r>
                      <a:endParaRPr lang="en-US" sz="2000" b="1" i="0" u="none" strike="noStrike" dirty="0">
                        <a:solidFill>
                          <a:srgbClr val="D8C23E"/>
                        </a:solidFill>
                        <a:effectLst/>
                        <a:latin typeface="Calibri" panose="020F0502020204030204" pitchFamily="34" charset="0"/>
                      </a:endParaRPr>
                    </a:p>
                  </a:txBody>
                  <a:tcPr marL="2214" marR="2214" marT="2214" marB="0" anchor="ctr">
                    <a:solidFill>
                      <a:schemeClr val="tx1">
                        <a:lumMod val="65000"/>
                        <a:lumOff val="35000"/>
                      </a:schemeClr>
                    </a:solidFill>
                  </a:tcPr>
                </a:tc>
                <a:extLst>
                  <a:ext uri="{0D108BD9-81ED-4DB2-BD59-A6C34878D82A}">
                    <a16:rowId xmlns:a16="http://schemas.microsoft.com/office/drawing/2014/main" val="2538465980"/>
                  </a:ext>
                </a:extLst>
              </a:tr>
              <a:tr h="170156">
                <a:tc>
                  <a:txBody>
                    <a:bodyPr/>
                    <a:lstStyle/>
                    <a:p>
                      <a:pPr algn="l" fontAlgn="b"/>
                      <a:r>
                        <a:rPr lang="en-US" sz="1100" b="1" u="none" strike="noStrike" dirty="0" err="1">
                          <a:solidFill>
                            <a:srgbClr val="D8C23E"/>
                          </a:solidFill>
                          <a:effectLst/>
                        </a:rPr>
                        <a:t>NumHomicides</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NA</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NA Dependent Variable (DV)</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587444390"/>
                  </a:ext>
                </a:extLst>
              </a:tr>
              <a:tr h="338094">
                <a:tc>
                  <a:txBody>
                    <a:bodyPr/>
                    <a:lstStyle/>
                    <a:p>
                      <a:pPr algn="l" fontAlgn="b"/>
                      <a:r>
                        <a:rPr lang="en-US" sz="1100" b="1" u="none" strike="noStrike" dirty="0" err="1">
                          <a:solidFill>
                            <a:srgbClr val="D8C23E"/>
                          </a:solidFill>
                          <a:effectLst/>
                        </a:rPr>
                        <a:t>AnyOtherWeapon</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Increase access in projectile weapons facilitates homicide intent into action</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713264282"/>
                  </a:ext>
                </a:extLst>
              </a:tr>
              <a:tr h="170156">
                <a:tc>
                  <a:txBody>
                    <a:bodyPr/>
                    <a:lstStyle/>
                    <a:p>
                      <a:pPr algn="l" fontAlgn="b"/>
                      <a:r>
                        <a:rPr lang="en-US" sz="1100" b="1" u="none" strike="noStrike" dirty="0" err="1">
                          <a:solidFill>
                            <a:srgbClr val="D8C23E"/>
                          </a:solidFill>
                          <a:effectLst/>
                        </a:rPr>
                        <a:t>DestructiveDevice</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No effect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4015982011"/>
                  </a:ext>
                </a:extLst>
              </a:tr>
              <a:tr h="338094">
                <a:tc>
                  <a:txBody>
                    <a:bodyPr/>
                    <a:lstStyle/>
                    <a:p>
                      <a:pPr algn="l" fontAlgn="b"/>
                      <a:r>
                        <a:rPr lang="en-US" sz="1100" b="1" u="none" strike="noStrike" dirty="0">
                          <a:solidFill>
                            <a:srgbClr val="D8C23E"/>
                          </a:solidFill>
                          <a:effectLst/>
                        </a:rPr>
                        <a:t>Machinegun</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Increase access in projectile weapons facilitates homicide intent into action</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42012126"/>
                  </a:ext>
                </a:extLst>
              </a:tr>
              <a:tr h="170156">
                <a:tc>
                  <a:txBody>
                    <a:bodyPr/>
                    <a:lstStyle/>
                    <a:p>
                      <a:pPr algn="l" fontAlgn="b"/>
                      <a:r>
                        <a:rPr lang="en-US" sz="1100" b="1" u="none" strike="noStrike" dirty="0">
                          <a:solidFill>
                            <a:srgbClr val="D8C23E"/>
                          </a:solidFill>
                          <a:effectLst/>
                        </a:rPr>
                        <a:t>Silencer</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No effect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836060448"/>
                  </a:ext>
                </a:extLst>
              </a:tr>
              <a:tr h="338094">
                <a:tc>
                  <a:txBody>
                    <a:bodyPr/>
                    <a:lstStyle/>
                    <a:p>
                      <a:pPr algn="l" fontAlgn="b"/>
                      <a:r>
                        <a:rPr lang="en-US" sz="1100" b="1" u="none" strike="noStrike">
                          <a:solidFill>
                            <a:srgbClr val="D8C23E"/>
                          </a:solidFill>
                          <a:effectLst/>
                        </a:rPr>
                        <a:t>ShortBarreledRifle</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Increase access in projectile weapons facilitates homicide intent into action</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814307500"/>
                  </a:ext>
                </a:extLst>
              </a:tr>
              <a:tr h="338094">
                <a:tc>
                  <a:txBody>
                    <a:bodyPr/>
                    <a:lstStyle/>
                    <a:p>
                      <a:pPr algn="l" fontAlgn="b"/>
                      <a:r>
                        <a:rPr lang="en-US" sz="1100" b="1" u="none" strike="noStrike">
                          <a:solidFill>
                            <a:srgbClr val="D8C23E"/>
                          </a:solidFill>
                          <a:effectLst/>
                        </a:rPr>
                        <a:t>ShortBarreledShotgun</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Increase access in projectile weapons facilitates homicide intent into action</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601022005"/>
                  </a:ext>
                </a:extLst>
              </a:tr>
              <a:tr h="338094">
                <a:tc>
                  <a:txBody>
                    <a:bodyPr/>
                    <a:lstStyle/>
                    <a:p>
                      <a:pPr algn="l" fontAlgn="b"/>
                      <a:r>
                        <a:rPr lang="en-US" sz="1100" b="1" u="none" strike="noStrike">
                          <a:solidFill>
                            <a:srgbClr val="D8C23E"/>
                          </a:solidFill>
                          <a:effectLst/>
                        </a:rPr>
                        <a:t>TotalWeapons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Increase in overall weapons facilitates by making tools for the act more available</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632910342"/>
                  </a:ext>
                </a:extLst>
              </a:tr>
              <a:tr h="506032">
                <a:tc>
                  <a:txBody>
                    <a:bodyPr/>
                    <a:lstStyle/>
                    <a:p>
                      <a:pPr algn="l" fontAlgn="b"/>
                      <a:r>
                        <a:rPr lang="en-US" sz="1100" b="1" u="none" strike="noStrike">
                          <a:solidFill>
                            <a:srgbClr val="D8C23E"/>
                          </a:solidFill>
                          <a:effectLst/>
                        </a:rPr>
                        <a:t>NumDrugUsers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Psychoactive drugs in particular appear to show in significant amounts in homicidal events. Long-term treated patients also appear to be less likely to re-commit violent crimes.</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616876351"/>
                  </a:ext>
                </a:extLst>
              </a:tr>
              <a:tr h="506032">
                <a:tc>
                  <a:txBody>
                    <a:bodyPr/>
                    <a:lstStyle/>
                    <a:p>
                      <a:pPr algn="l" fontAlgn="b"/>
                      <a:r>
                        <a:rPr lang="en-US" sz="1100" b="1" u="none" strike="noStrike">
                          <a:solidFill>
                            <a:srgbClr val="D8C23E"/>
                          </a:solidFill>
                          <a:effectLst/>
                        </a:rPr>
                        <a:t>NumAlcoholUsers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There is a high prevelance of alcohol usage in homicides. It has been shown that the rates of alcohols sales in some manner seem to correlate with the number of homicides</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728748961"/>
                  </a:ext>
                </a:extLst>
              </a:tr>
              <a:tr h="506032">
                <a:tc>
                  <a:txBody>
                    <a:bodyPr/>
                    <a:lstStyle/>
                    <a:p>
                      <a:pPr algn="l" fontAlgn="b"/>
                      <a:r>
                        <a:rPr lang="en-US" sz="1100" b="1" u="none" strike="noStrike">
                          <a:solidFill>
                            <a:srgbClr val="D8C23E"/>
                          </a:solidFill>
                          <a:effectLst/>
                        </a:rPr>
                        <a:t>LawEnforcementOfficers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Increased precense in law enforcement may act as deterant from potential criminal activity (with a diminishing effect due to saturation)</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516377788"/>
                  </a:ext>
                </a:extLst>
              </a:tr>
              <a:tr h="170156">
                <a:tc>
                  <a:txBody>
                    <a:bodyPr/>
                    <a:lstStyle/>
                    <a:p>
                      <a:pPr algn="l" fontAlgn="b"/>
                      <a:r>
                        <a:rPr lang="en-US" sz="1100" b="1" u="none" strike="noStrike">
                          <a:solidFill>
                            <a:srgbClr val="D8C23E"/>
                          </a:solidFill>
                          <a:effectLst/>
                        </a:rPr>
                        <a:t>LawEnforcementCivilians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No effect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4062656361"/>
                  </a:ext>
                </a:extLst>
              </a:tr>
              <a:tr h="170156">
                <a:tc>
                  <a:txBody>
                    <a:bodyPr/>
                    <a:lstStyle/>
                    <a:p>
                      <a:pPr algn="l" fontAlgn="b"/>
                      <a:r>
                        <a:rPr lang="en-US" sz="1100" b="1" u="none" strike="noStrike">
                          <a:solidFill>
                            <a:srgbClr val="D8C23E"/>
                          </a:solidFill>
                          <a:effectLst/>
                        </a:rPr>
                        <a:t>TotalLawEnforcementEmployees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No effect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23196460"/>
                  </a:ext>
                </a:extLst>
              </a:tr>
              <a:tr h="170156">
                <a:tc>
                  <a:txBody>
                    <a:bodyPr/>
                    <a:lstStyle/>
                    <a:p>
                      <a:pPr algn="l" fontAlgn="b"/>
                      <a:r>
                        <a:rPr lang="en-US" sz="1100" b="1" u="none" strike="noStrike">
                          <a:solidFill>
                            <a:srgbClr val="D8C23E"/>
                          </a:solidFill>
                          <a:effectLst/>
                        </a:rPr>
                        <a:t>Population</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111325178"/>
                  </a:ext>
                </a:extLst>
              </a:tr>
              <a:tr h="170156">
                <a:tc>
                  <a:txBody>
                    <a:bodyPr/>
                    <a:lstStyle/>
                    <a:p>
                      <a:pPr algn="l" fontAlgn="b"/>
                      <a:r>
                        <a:rPr lang="en-US" sz="1100" b="1" u="none" strike="noStrike">
                          <a:solidFill>
                            <a:srgbClr val="D8C23E"/>
                          </a:solidFill>
                          <a:effectLst/>
                        </a:rPr>
                        <a:t>RealGDPperCapita</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872233739"/>
                  </a:ext>
                </a:extLst>
              </a:tr>
              <a:tr h="170156">
                <a:tc>
                  <a:txBody>
                    <a:bodyPr/>
                    <a:lstStyle/>
                    <a:p>
                      <a:pPr algn="l" fontAlgn="b"/>
                      <a:r>
                        <a:rPr lang="en-US" sz="1100" b="1" u="none" strike="noStrike">
                          <a:solidFill>
                            <a:srgbClr val="D8C23E"/>
                          </a:solidFill>
                          <a:effectLst/>
                        </a:rPr>
                        <a:t>Gini Index</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422791143"/>
                  </a:ext>
                </a:extLst>
              </a:tr>
            </a:tbl>
          </a:graphicData>
        </a:graphic>
      </p:graphicFrame>
      <p:sp>
        <p:nvSpPr>
          <p:cNvPr id="11" name="TextBox 10">
            <a:extLst>
              <a:ext uri="{FF2B5EF4-FFF2-40B4-BE49-F238E27FC236}">
                <a16:creationId xmlns:a16="http://schemas.microsoft.com/office/drawing/2014/main" id="{A12F100A-0C39-45D4-B766-43991AB58048}"/>
              </a:ext>
            </a:extLst>
          </p:cNvPr>
          <p:cNvSpPr txBox="1"/>
          <p:nvPr/>
        </p:nvSpPr>
        <p:spPr>
          <a:xfrm>
            <a:off x="170918" y="512748"/>
            <a:ext cx="4110228"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Predictor Variables - 1</a:t>
            </a:r>
          </a:p>
        </p:txBody>
      </p:sp>
      <p:pic>
        <p:nvPicPr>
          <p:cNvPr id="12" name="Picture 11">
            <a:extLst>
              <a:ext uri="{FF2B5EF4-FFF2-40B4-BE49-F238E27FC236}">
                <a16:creationId xmlns:a16="http://schemas.microsoft.com/office/drawing/2014/main" id="{8A5A4D46-B287-4514-9D69-D4724F446E1D}"/>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806360">
            <a:off x="9485479" y="393934"/>
            <a:ext cx="3749659" cy="372496"/>
          </a:xfrm>
          <a:prstGeom prst="rect">
            <a:avLst/>
          </a:prstGeom>
        </p:spPr>
      </p:pic>
    </p:spTree>
    <p:extLst>
      <p:ext uri="{BB962C8B-B14F-4D97-AF65-F5344CB8AC3E}">
        <p14:creationId xmlns:p14="http://schemas.microsoft.com/office/powerpoint/2010/main" val="1443930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ncrete-dark-background-1100 | SCRIBBLES &amp; DRIPS">
            <a:extLst>
              <a:ext uri="{FF2B5EF4-FFF2-40B4-BE49-F238E27FC236}">
                <a16:creationId xmlns:a16="http://schemas.microsoft.com/office/drawing/2014/main" id="{2C51F6FE-377C-41AD-A6F7-62FCCFE90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10" b="111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394F3A-621D-44D6-8CD5-1589D3CDBE4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rot="1806360">
            <a:off x="9485479" y="393934"/>
            <a:ext cx="3749659" cy="372496"/>
          </a:xfrm>
          <a:prstGeom prst="rect">
            <a:avLst/>
          </a:prstGeom>
        </p:spPr>
      </p:pic>
      <p:graphicFrame>
        <p:nvGraphicFramePr>
          <p:cNvPr id="2" name="Table 1">
            <a:extLst>
              <a:ext uri="{FF2B5EF4-FFF2-40B4-BE49-F238E27FC236}">
                <a16:creationId xmlns:a16="http://schemas.microsoft.com/office/drawing/2014/main" id="{9B08357E-C9B0-4F81-B2C8-682CA3FEF93E}"/>
              </a:ext>
            </a:extLst>
          </p:cNvPr>
          <p:cNvGraphicFramePr>
            <a:graphicFrameLocks noGrp="1"/>
          </p:cNvGraphicFramePr>
          <p:nvPr>
            <p:extLst>
              <p:ext uri="{D42A27DB-BD31-4B8C-83A1-F6EECF244321}">
                <p14:modId xmlns:p14="http://schemas.microsoft.com/office/powerpoint/2010/main" val="1262953120"/>
              </p:ext>
            </p:extLst>
          </p:nvPr>
        </p:nvGraphicFramePr>
        <p:xfrm>
          <a:off x="252608" y="1159079"/>
          <a:ext cx="11324833" cy="5276994"/>
        </p:xfrm>
        <a:graphic>
          <a:graphicData uri="http://schemas.openxmlformats.org/drawingml/2006/table">
            <a:tbl>
              <a:tblPr>
                <a:tableStyleId>{8799B23B-EC83-4686-B30A-512413B5E67A}</a:tableStyleId>
              </a:tblPr>
              <a:tblGrid>
                <a:gridCol w="1804819">
                  <a:extLst>
                    <a:ext uri="{9D8B030D-6E8A-4147-A177-3AD203B41FA5}">
                      <a16:colId xmlns:a16="http://schemas.microsoft.com/office/drawing/2014/main" val="419735310"/>
                    </a:ext>
                  </a:extLst>
                </a:gridCol>
                <a:gridCol w="999858">
                  <a:extLst>
                    <a:ext uri="{9D8B030D-6E8A-4147-A177-3AD203B41FA5}">
                      <a16:colId xmlns:a16="http://schemas.microsoft.com/office/drawing/2014/main" val="3477709020"/>
                    </a:ext>
                  </a:extLst>
                </a:gridCol>
                <a:gridCol w="8520156">
                  <a:extLst>
                    <a:ext uri="{9D8B030D-6E8A-4147-A177-3AD203B41FA5}">
                      <a16:colId xmlns:a16="http://schemas.microsoft.com/office/drawing/2014/main" val="300532104"/>
                    </a:ext>
                  </a:extLst>
                </a:gridCol>
              </a:tblGrid>
              <a:tr h="545896">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Name</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Effect</a:t>
                      </a:r>
                    </a:p>
                  </a:txBody>
                  <a:tcPr marL="2214" marR="2214" marT="2214" marB="0" anchor="ctr">
                    <a:solidFill>
                      <a:schemeClr val="tx1">
                        <a:lumMod val="65000"/>
                        <a:lumOff val="35000"/>
                      </a:schemeClr>
                    </a:solidFill>
                  </a:tcPr>
                </a:tc>
                <a:tc>
                  <a:txBody>
                    <a:bodyPr/>
                    <a:lstStyle/>
                    <a:p>
                      <a:pPr marL="0" algn="l" defTabSz="914400" rtl="0" eaLnBrk="1" fontAlgn="b" latinLnBrk="0" hangingPunct="1"/>
                      <a:r>
                        <a:rPr lang="en-US" sz="2000" b="1" u="none" strike="noStrike" kern="1200" dirty="0">
                          <a:solidFill>
                            <a:srgbClr val="D8C23E"/>
                          </a:solidFill>
                          <a:effectLst/>
                          <a:latin typeface="+mn-lt"/>
                          <a:ea typeface="+mn-ea"/>
                          <a:cs typeface="+mn-cs"/>
                        </a:rPr>
                        <a:t>Rationale</a:t>
                      </a:r>
                    </a:p>
                  </a:txBody>
                  <a:tcPr marL="2214" marR="2214" marT="2214" marB="0" anchor="ctr">
                    <a:solidFill>
                      <a:schemeClr val="tx1">
                        <a:lumMod val="65000"/>
                        <a:lumOff val="35000"/>
                      </a:schemeClr>
                    </a:solidFill>
                  </a:tcPr>
                </a:tc>
                <a:extLst>
                  <a:ext uri="{0D108BD9-81ED-4DB2-BD59-A6C34878D82A}">
                    <a16:rowId xmlns:a16="http://schemas.microsoft.com/office/drawing/2014/main" val="4059298559"/>
                  </a:ext>
                </a:extLst>
              </a:tr>
              <a:tr h="338094">
                <a:tc>
                  <a:txBody>
                    <a:bodyPr/>
                    <a:lstStyle/>
                    <a:p>
                      <a:pPr algn="l" fontAlgn="b"/>
                      <a:r>
                        <a:rPr lang="en-US" sz="1100" b="1" u="none" strike="noStrike" dirty="0">
                          <a:solidFill>
                            <a:srgbClr val="D8C23E"/>
                          </a:solidFill>
                          <a:effectLst/>
                        </a:rPr>
                        <a:t>Violent Crime</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NA</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NA (Potential Additional DV - already includes homicides, partiality)</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038893878"/>
                  </a:ext>
                </a:extLst>
              </a:tr>
              <a:tr h="338094">
                <a:tc>
                  <a:txBody>
                    <a:bodyPr/>
                    <a:lstStyle/>
                    <a:p>
                      <a:pPr algn="l" fontAlgn="b"/>
                      <a:r>
                        <a:rPr lang="en-US" sz="1100" b="1" u="none" strike="noStrike" dirty="0">
                          <a:solidFill>
                            <a:srgbClr val="D8C23E"/>
                          </a:solidFill>
                          <a:effectLst/>
                        </a:rPr>
                        <a:t>Property Crime</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Increased levels of crime in an area may make it more permisible for more violent crime (broken windows theory)</a:t>
                      </a:r>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4185400761"/>
                  </a:ext>
                </a:extLst>
              </a:tr>
              <a:tr h="673970">
                <a:tc>
                  <a:txBody>
                    <a:bodyPr/>
                    <a:lstStyle/>
                    <a:p>
                      <a:pPr algn="l" fontAlgn="b"/>
                      <a:r>
                        <a:rPr lang="en-US" sz="1100" b="1" u="none" strike="noStrike" dirty="0">
                          <a:solidFill>
                            <a:srgbClr val="D8C23E"/>
                          </a:solidFill>
                          <a:effectLst/>
                        </a:rPr>
                        <a:t>Universal Background checks for all firearms</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Background checks help prevent by firearms from getting into the hands of more prohibited purchasers and prevent gun violence that could be perpetrated by criminals who are able to purchase weapons.</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488553127"/>
                  </a:ext>
                </a:extLst>
              </a:tr>
              <a:tr h="673970">
                <a:tc>
                  <a:txBody>
                    <a:bodyPr/>
                    <a:lstStyle/>
                    <a:p>
                      <a:pPr algn="l" fontAlgn="b"/>
                      <a:r>
                        <a:rPr lang="en-US" sz="1100" b="1" u="none" strike="noStrike">
                          <a:solidFill>
                            <a:srgbClr val="D8C23E"/>
                          </a:solidFill>
                          <a:effectLst/>
                        </a:rPr>
                        <a:t>Universal background checks for handguns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t>
                      </a:r>
                      <a:endParaRPr lang="en-US" sz="1100" b="1" i="0" u="none" strike="noStrike" dirty="0">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Background checks help prevent by handguns from getting into the hands of more prohibited purchasers and prevent gun violence that could be perpetrated by criminals who are able to purchase weapons.</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827380723"/>
                  </a:ext>
                </a:extLst>
              </a:tr>
              <a:tr h="338094">
                <a:tc>
                  <a:txBody>
                    <a:bodyPr/>
                    <a:lstStyle/>
                    <a:p>
                      <a:pPr algn="l" fontAlgn="b"/>
                      <a:r>
                        <a:rPr lang="en-US" sz="1100" b="1" u="none" strike="noStrike">
                          <a:solidFill>
                            <a:srgbClr val="D8C23E"/>
                          </a:solidFill>
                          <a:effectLst/>
                        </a:rPr>
                        <a:t>Waiting Period for all firearms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Waiting periods could help firearms from getting into the hands of more prohibited purchasers immediately</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801127746"/>
                  </a:ext>
                </a:extLst>
              </a:tr>
              <a:tr h="338094">
                <a:tc>
                  <a:txBody>
                    <a:bodyPr/>
                    <a:lstStyle/>
                    <a:p>
                      <a:pPr algn="l" fontAlgn="b"/>
                      <a:r>
                        <a:rPr lang="en-US" sz="1100" b="1" u="none" strike="noStrike">
                          <a:solidFill>
                            <a:srgbClr val="D8C23E"/>
                          </a:solidFill>
                          <a:effectLst/>
                        </a:rPr>
                        <a:t>Waiting period for handguns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Waiting periods could help handguns from getting into the hands of more prohibited purchasers immediately</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194137087"/>
                  </a:ext>
                </a:extLst>
              </a:tr>
              <a:tr h="170156">
                <a:tc>
                  <a:txBody>
                    <a:bodyPr/>
                    <a:lstStyle/>
                    <a:p>
                      <a:pPr algn="l" fontAlgn="b"/>
                      <a:r>
                        <a:rPr lang="en-US" sz="1100" b="1" u="none" strike="noStrike">
                          <a:solidFill>
                            <a:srgbClr val="D8C23E"/>
                          </a:solidFill>
                          <a:effectLst/>
                        </a:rPr>
                        <a:t>Permit for all firearms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478986560"/>
                  </a:ext>
                </a:extLst>
              </a:tr>
              <a:tr h="170156">
                <a:tc>
                  <a:txBody>
                    <a:bodyPr/>
                    <a:lstStyle/>
                    <a:p>
                      <a:pPr algn="l" fontAlgn="b"/>
                      <a:r>
                        <a:rPr lang="en-US" sz="1100" b="1" u="none" strike="noStrike">
                          <a:solidFill>
                            <a:srgbClr val="D8C23E"/>
                          </a:solidFill>
                          <a:effectLst/>
                        </a:rPr>
                        <a:t>Permit for handguns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557366336"/>
                  </a:ext>
                </a:extLst>
              </a:tr>
              <a:tr h="338094">
                <a:tc>
                  <a:txBody>
                    <a:bodyPr/>
                    <a:lstStyle/>
                    <a:p>
                      <a:pPr algn="l" fontAlgn="b"/>
                      <a:r>
                        <a:rPr lang="en-US" sz="1100" b="1" u="none" strike="noStrike">
                          <a:solidFill>
                            <a:srgbClr val="D8C23E"/>
                          </a:solidFill>
                          <a:effectLst/>
                        </a:rPr>
                        <a:t>Permit for carrying concealed weapons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1331233801"/>
                  </a:ext>
                </a:extLst>
              </a:tr>
              <a:tr h="170156">
                <a:tc>
                  <a:txBody>
                    <a:bodyPr/>
                    <a:lstStyle/>
                    <a:p>
                      <a:pPr algn="l" fontAlgn="b"/>
                      <a:r>
                        <a:rPr lang="en-US" sz="1100" b="1" u="none" strike="noStrike">
                          <a:solidFill>
                            <a:srgbClr val="D8C23E"/>
                          </a:solidFill>
                          <a:effectLst/>
                        </a:rPr>
                        <a:t>Ban on assault weapons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952213803"/>
                  </a:ext>
                </a:extLst>
              </a:tr>
              <a:tr h="338094">
                <a:tc>
                  <a:txBody>
                    <a:bodyPr/>
                    <a:lstStyle/>
                    <a:p>
                      <a:pPr algn="l" fontAlgn="b"/>
                      <a:r>
                        <a:rPr lang="en-US" sz="1100" b="1" u="none" strike="noStrike">
                          <a:solidFill>
                            <a:srgbClr val="D8C23E"/>
                          </a:solidFill>
                          <a:effectLst/>
                        </a:rPr>
                        <a:t>Background check in gunshows - firearms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4273458656"/>
                  </a:ext>
                </a:extLst>
              </a:tr>
              <a:tr h="338094">
                <a:tc>
                  <a:txBody>
                    <a:bodyPr/>
                    <a:lstStyle/>
                    <a:p>
                      <a:pPr algn="l" fontAlgn="b"/>
                      <a:r>
                        <a:rPr lang="en-US" sz="1100" b="1" u="none" strike="noStrike">
                          <a:solidFill>
                            <a:srgbClr val="D8C23E"/>
                          </a:solidFill>
                          <a:effectLst/>
                        </a:rPr>
                        <a:t>Background checks in gunshows - handguns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283777106"/>
                  </a:ext>
                </a:extLst>
              </a:tr>
              <a:tr h="506032">
                <a:tc>
                  <a:txBody>
                    <a:bodyPr/>
                    <a:lstStyle/>
                    <a:p>
                      <a:pPr algn="l" fontAlgn="b"/>
                      <a:r>
                        <a:rPr lang="en-US" sz="1100" b="1" u="none" strike="noStrike">
                          <a:solidFill>
                            <a:srgbClr val="D8C23E"/>
                          </a:solidFill>
                          <a:effectLst/>
                        </a:rPr>
                        <a:t>SubAbuseInpatientCareBeds</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a:solidFill>
                            <a:srgbClr val="D8C23E"/>
                          </a:solidFill>
                          <a:effectLst/>
                        </a:rPr>
                        <a:t>-</a:t>
                      </a:r>
                      <a:endParaRPr lang="en-US" sz="1100" b="1" i="0" u="none" strike="noStrike">
                        <a:solidFill>
                          <a:srgbClr val="D8C23E"/>
                        </a:solidFill>
                        <a:effectLst/>
                        <a:latin typeface="Calibri" panose="020F0502020204030204" pitchFamily="34" charset="0"/>
                      </a:endParaRPr>
                    </a:p>
                  </a:txBody>
                  <a:tcPr marL="2214" marR="2214" marT="2214" marB="0" anchor="ctr"/>
                </a:tc>
                <a:tc>
                  <a:txBody>
                    <a:bodyPr/>
                    <a:lstStyle/>
                    <a:p>
                      <a:pPr algn="l" fontAlgn="b"/>
                      <a:r>
                        <a:rPr lang="en-US" sz="1100" b="1" u="none" strike="noStrike" dirty="0">
                          <a:solidFill>
                            <a:srgbClr val="D8C23E"/>
                          </a:solidFill>
                          <a:effectLst/>
                        </a:rPr>
                        <a:t>As the number of treatment beds increases per state we can expect a decrease in alcohol or drug abuse which may lead to a decrease in homicides</a:t>
                      </a:r>
                      <a:endParaRPr lang="en-US" sz="1100" b="1" i="0" u="none" strike="noStrike" dirty="0">
                        <a:solidFill>
                          <a:srgbClr val="D8C23E"/>
                        </a:solidFill>
                        <a:effectLst/>
                        <a:latin typeface="Calibri" panose="020F0502020204030204" pitchFamily="34" charset="0"/>
                      </a:endParaRPr>
                    </a:p>
                  </a:txBody>
                  <a:tcPr marL="2214" marR="2214" marT="2214" marB="0" anchor="ctr"/>
                </a:tc>
                <a:extLst>
                  <a:ext uri="{0D108BD9-81ED-4DB2-BD59-A6C34878D82A}">
                    <a16:rowId xmlns:a16="http://schemas.microsoft.com/office/drawing/2014/main" val="3233654647"/>
                  </a:ext>
                </a:extLst>
              </a:tr>
            </a:tbl>
          </a:graphicData>
        </a:graphic>
      </p:graphicFrame>
      <p:sp>
        <p:nvSpPr>
          <p:cNvPr id="7" name="TextBox 6">
            <a:extLst>
              <a:ext uri="{FF2B5EF4-FFF2-40B4-BE49-F238E27FC236}">
                <a16:creationId xmlns:a16="http://schemas.microsoft.com/office/drawing/2014/main" id="{E0720634-BE8D-41BE-8E6D-C44DF6E58F4E}"/>
              </a:ext>
            </a:extLst>
          </p:cNvPr>
          <p:cNvSpPr txBox="1"/>
          <p:nvPr/>
        </p:nvSpPr>
        <p:spPr>
          <a:xfrm>
            <a:off x="170918" y="512748"/>
            <a:ext cx="4163127" cy="646331"/>
          </a:xfrm>
          <a:prstGeom prst="rect">
            <a:avLst/>
          </a:prstGeom>
          <a:noFill/>
        </p:spPr>
        <p:txBody>
          <a:bodyPr wrap="none" rtlCol="0">
            <a:spAutoFit/>
          </a:bodyPr>
          <a:lstStyle/>
          <a:p>
            <a:r>
              <a:rPr lang="en-US" sz="3600" dirty="0">
                <a:solidFill>
                  <a:srgbClr val="D8C23E"/>
                </a:solidFill>
                <a:latin typeface="Bernard MT Condensed" panose="02050806060905020404" pitchFamily="18" charset="0"/>
              </a:rPr>
              <a:t>Predictor Variables - 2</a:t>
            </a:r>
          </a:p>
        </p:txBody>
      </p:sp>
    </p:spTree>
    <p:extLst>
      <p:ext uri="{BB962C8B-B14F-4D97-AF65-F5344CB8AC3E}">
        <p14:creationId xmlns:p14="http://schemas.microsoft.com/office/powerpoint/2010/main" val="24370715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1049</TotalTime>
  <Words>1329</Words>
  <Application>Microsoft Office PowerPoint</Application>
  <PresentationFormat>Widescreen</PresentationFormat>
  <Paragraphs>168</Paragraphs>
  <Slides>11</Slides>
  <Notes>2</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Bernard MT Condensed</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Muniem, Hammad</dc:creator>
  <cp:lastModifiedBy>Veerapandian, Kavin</cp:lastModifiedBy>
  <cp:revision>27</cp:revision>
  <dcterms:created xsi:type="dcterms:W3CDTF">2021-03-06T07:48:55Z</dcterms:created>
  <dcterms:modified xsi:type="dcterms:W3CDTF">2021-03-09T01:32:52Z</dcterms:modified>
</cp:coreProperties>
</file>